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0"/>
  </p:notesMasterIdLst>
  <p:sldIdLst>
    <p:sldId id="256" r:id="rId2"/>
    <p:sldId id="325" r:id="rId3"/>
    <p:sldId id="326" r:id="rId4"/>
    <p:sldId id="315" r:id="rId5"/>
    <p:sldId id="330" r:id="rId6"/>
    <p:sldId id="331" r:id="rId7"/>
    <p:sldId id="334" r:id="rId8"/>
    <p:sldId id="265" r:id="rId9"/>
  </p:sldIdLst>
  <p:sldSz cx="9144000" cy="5143500" type="screen16x9"/>
  <p:notesSz cx="6858000" cy="9144000"/>
  <p:embeddedFontLst>
    <p:embeddedFont>
      <p:font typeface="Arvo" panose="020B060402020202020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Montserrat" panose="00000500000000000000" pitchFamily="2" charset="0"/>
      <p:regular r:id="rId19"/>
      <p:bold r:id="rId20"/>
      <p:italic r:id="rId21"/>
      <p:boldItalic r:id="rId22"/>
    </p:embeddedFont>
    <p:embeddedFont>
      <p:font typeface="Montserrat Light" panose="000004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5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0"/>
    <a:srgbClr val="C8102E"/>
    <a:srgbClr val="154A8B"/>
    <a:srgbClr val="C7243F"/>
    <a:srgbClr val="AD0E28"/>
    <a:srgbClr val="E8A60C"/>
    <a:srgbClr val="7A1627"/>
    <a:srgbClr val="D43806"/>
    <a:srgbClr val="486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DA1103-9E0E-4F82-997D-E51F4BCD2C8E}" v="13" dt="2023-10-06T16:32:25.656"/>
  </p1510:revLst>
</p1510:revInfo>
</file>

<file path=ppt/tableStyles.xml><?xml version="1.0" encoding="utf-8"?>
<a:tblStyleLst xmlns:a="http://schemas.openxmlformats.org/drawingml/2006/main" def="{32C5FAD2-183E-495A-88D6-5BC58F5F2225}">
  <a:tblStyle styleId="{32C5FAD2-183E-495A-88D6-5BC58F5F222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94"/>
  </p:normalViewPr>
  <p:slideViewPr>
    <p:cSldViewPr snapToGrid="0" showGuides="1">
      <p:cViewPr varScale="1">
        <p:scale>
          <a:sx n="91" d="100"/>
          <a:sy n="91" d="100"/>
        </p:scale>
        <p:origin x="792" y="78"/>
      </p:cViewPr>
      <p:guideLst>
        <p:guide orient="horz" pos="1620"/>
        <p:guide pos="2857"/>
      </p:guideLst>
    </p:cSldViewPr>
  </p:slideViewPr>
  <p:notesTextViewPr>
    <p:cViewPr>
      <p:scale>
        <a:sx n="1" d="1"/>
        <a:sy n="1" d="1"/>
      </p:scale>
      <p:origin x="0" y="0"/>
    </p:cViewPr>
  </p:notesTextViewPr>
  <p:notesViewPr>
    <p:cSldViewPr snapToGrid="0" showGuides="1">
      <p:cViewPr>
        <p:scale>
          <a:sx n="110" d="100"/>
          <a:sy n="110" d="100"/>
        </p:scale>
        <p:origin x="2824"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de7457949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de7457949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52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de7457949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de7457949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0329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de7457949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de7457949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545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de7457949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de7457949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slide" userDrawn="1">
  <p:cSld name="TITLE">
    <p:bg>
      <p:bgPr>
        <a:solidFill>
          <a:srgbClr val="981FAC"/>
        </a:solidFill>
        <a:effectLst/>
      </p:bgPr>
    </p:bg>
    <p:spTree>
      <p:nvGrpSpPr>
        <p:cNvPr id="1" name="Shape 9"/>
        <p:cNvGrpSpPr/>
        <p:nvPr/>
      </p:nvGrpSpPr>
      <p:grpSpPr>
        <a:xfrm>
          <a:off x="0" y="0"/>
          <a:ext cx="0" cy="0"/>
          <a:chOff x="0" y="0"/>
          <a:chExt cx="0" cy="0"/>
        </a:xfrm>
      </p:grpSpPr>
      <p:pic>
        <p:nvPicPr>
          <p:cNvPr id="5" name="Imagen 4">
            <a:extLst>
              <a:ext uri="{FF2B5EF4-FFF2-40B4-BE49-F238E27FC236}">
                <a16:creationId xmlns:a16="http://schemas.microsoft.com/office/drawing/2014/main" id="{67A4526B-3819-7A26-DEE6-692FCC624F40}"/>
              </a:ext>
            </a:extLst>
          </p:cNvPr>
          <p:cNvPicPr>
            <a:picLocks noChangeAspect="1"/>
          </p:cNvPicPr>
          <p:nvPr userDrawn="1"/>
        </p:nvPicPr>
        <p:blipFill>
          <a:blip r:embed="rId2"/>
          <a:stretch>
            <a:fillRect/>
          </a:stretch>
        </p:blipFill>
        <p:spPr>
          <a:xfrm>
            <a:off x="-8550" y="53"/>
            <a:ext cx="9152550" cy="5149851"/>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9895326-9CBF-9A9A-A337-865E537B3593}"/>
              </a:ext>
            </a:extLst>
          </p:cNvPr>
          <p:cNvPicPr>
            <a:picLocks noChangeAspect="1"/>
          </p:cNvPicPr>
          <p:nvPr userDrawn="1"/>
        </p:nvPicPr>
        <p:blipFill>
          <a:blip r:embed="rId2"/>
          <a:stretch>
            <a:fillRect/>
          </a:stretch>
        </p:blipFill>
        <p:spPr>
          <a:xfrm>
            <a:off x="0" y="0"/>
            <a:ext cx="9144000" cy="5145040"/>
          </a:xfrm>
          <a:prstGeom prst="rect">
            <a:avLst/>
          </a:prstGeom>
        </p:spPr>
      </p:pic>
      <p:sp>
        <p:nvSpPr>
          <p:cNvPr id="7" name="Título 6">
            <a:extLst>
              <a:ext uri="{FF2B5EF4-FFF2-40B4-BE49-F238E27FC236}">
                <a16:creationId xmlns:a16="http://schemas.microsoft.com/office/drawing/2014/main" id="{DD96BEA3-F078-E378-436D-66A752EDB0EE}"/>
              </a:ext>
            </a:extLst>
          </p:cNvPr>
          <p:cNvSpPr>
            <a:spLocks noGrp="1"/>
          </p:cNvSpPr>
          <p:nvPr>
            <p:ph type="title" hasCustomPrompt="1"/>
          </p:nvPr>
        </p:nvSpPr>
        <p:spPr>
          <a:xfrm>
            <a:off x="0" y="2330550"/>
            <a:ext cx="5669280" cy="732690"/>
          </a:xfrm>
        </p:spPr>
        <p:txBody>
          <a:bodyPr/>
          <a:lstStyle>
            <a:lvl1pPr algn="ctr">
              <a:defRPr sz="3200">
                <a:solidFill>
                  <a:schemeClr val="bg1"/>
                </a:solidFill>
                <a:latin typeface=""/>
              </a:defRPr>
            </a:lvl1pPr>
          </a:lstStyle>
          <a:p>
            <a:r>
              <a:rPr lang="es-MX" dirty="0"/>
              <a:t>Título de la presentación</a:t>
            </a:r>
            <a:endParaRPr lang="es-CO" dirty="0"/>
          </a:p>
        </p:txBody>
      </p:sp>
    </p:spTree>
    <p:extLst>
      <p:ext uri="{BB962C8B-B14F-4D97-AF65-F5344CB8AC3E}">
        <p14:creationId xmlns:p14="http://schemas.microsoft.com/office/powerpoint/2010/main" val="192104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lide 1">
  <p:cSld name="BLANK_1">
    <p:spTree>
      <p:nvGrpSpPr>
        <p:cNvPr id="1" name="Shape 146"/>
        <p:cNvGrpSpPr/>
        <p:nvPr/>
      </p:nvGrpSpPr>
      <p:grpSpPr>
        <a:xfrm>
          <a:off x="0" y="0"/>
          <a:ext cx="0" cy="0"/>
          <a:chOff x="0" y="0"/>
          <a:chExt cx="0" cy="0"/>
        </a:xfrm>
      </p:grpSpPr>
      <p:sp>
        <p:nvSpPr>
          <p:cNvPr id="147" name="Google Shape;147;p20"/>
          <p:cNvSpPr/>
          <p:nvPr/>
        </p:nvSpPr>
        <p:spPr>
          <a:xfrm rot="-1949626">
            <a:off x="6835838" y="1205979"/>
            <a:ext cx="2861462" cy="2861462"/>
          </a:xfrm>
          <a:prstGeom prst="rect">
            <a:avLst/>
          </a:prstGeom>
          <a:solidFill>
            <a:srgbClr val="154A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p:nvPr/>
        </p:nvSpPr>
        <p:spPr>
          <a:xfrm>
            <a:off x="-181850" y="2926900"/>
            <a:ext cx="2991900" cy="2991900"/>
          </a:xfrm>
          <a:prstGeom prst="ellipse">
            <a:avLst/>
          </a:prstGeom>
          <a:solidFill>
            <a:srgbClr val="C81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txBox="1">
            <a:spLocks noGrp="1"/>
          </p:cNvSpPr>
          <p:nvPr>
            <p:ph type="title" hasCustomPrompt="1"/>
          </p:nvPr>
        </p:nvSpPr>
        <p:spPr>
          <a:xfrm>
            <a:off x="978477" y="3770050"/>
            <a:ext cx="1892100" cy="482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800"/>
              <a:buFont typeface="Montserrat"/>
              <a:buNone/>
              <a:defRPr sz="1800" b="1">
                <a:solidFill>
                  <a:srgbClr val="FFFFFF"/>
                </a:solidFill>
                <a:latin typeface="Montserrat"/>
                <a:ea typeface="Montserrat"/>
                <a:cs typeface="Montserrat"/>
                <a:sym typeface="Montserrat"/>
              </a:defRPr>
            </a:lvl1pPr>
            <a:lvl2pPr lvl="1" algn="r" rtl="0">
              <a:spcBef>
                <a:spcPts val="0"/>
              </a:spcBef>
              <a:spcAft>
                <a:spcPts val="0"/>
              </a:spcAft>
              <a:buClr>
                <a:srgbClr val="EFD67E"/>
              </a:buClr>
              <a:buSzPts val="3600"/>
              <a:buFont typeface="Montserrat"/>
              <a:buNone/>
              <a:defRPr b="1">
                <a:solidFill>
                  <a:srgbClr val="EFD67E"/>
                </a:solidFill>
                <a:latin typeface="Montserrat"/>
                <a:ea typeface="Montserrat"/>
                <a:cs typeface="Montserrat"/>
                <a:sym typeface="Montserrat"/>
              </a:defRPr>
            </a:lvl2pPr>
            <a:lvl3pPr lvl="2" algn="r" rtl="0">
              <a:spcBef>
                <a:spcPts val="0"/>
              </a:spcBef>
              <a:spcAft>
                <a:spcPts val="0"/>
              </a:spcAft>
              <a:buClr>
                <a:srgbClr val="EFD67E"/>
              </a:buClr>
              <a:buSzPts val="3600"/>
              <a:buFont typeface="Montserrat"/>
              <a:buNone/>
              <a:defRPr b="1">
                <a:solidFill>
                  <a:srgbClr val="EFD67E"/>
                </a:solidFill>
                <a:latin typeface="Montserrat"/>
                <a:ea typeface="Montserrat"/>
                <a:cs typeface="Montserrat"/>
                <a:sym typeface="Montserrat"/>
              </a:defRPr>
            </a:lvl3pPr>
            <a:lvl4pPr lvl="3" algn="r" rtl="0">
              <a:spcBef>
                <a:spcPts val="0"/>
              </a:spcBef>
              <a:spcAft>
                <a:spcPts val="0"/>
              </a:spcAft>
              <a:buClr>
                <a:srgbClr val="EFD67E"/>
              </a:buClr>
              <a:buSzPts val="3600"/>
              <a:buFont typeface="Montserrat"/>
              <a:buNone/>
              <a:defRPr b="1">
                <a:solidFill>
                  <a:srgbClr val="EFD67E"/>
                </a:solidFill>
                <a:latin typeface="Montserrat"/>
                <a:ea typeface="Montserrat"/>
                <a:cs typeface="Montserrat"/>
                <a:sym typeface="Montserrat"/>
              </a:defRPr>
            </a:lvl4pPr>
            <a:lvl5pPr lvl="4" algn="r" rtl="0">
              <a:spcBef>
                <a:spcPts val="0"/>
              </a:spcBef>
              <a:spcAft>
                <a:spcPts val="0"/>
              </a:spcAft>
              <a:buClr>
                <a:srgbClr val="EFD67E"/>
              </a:buClr>
              <a:buSzPts val="3600"/>
              <a:buFont typeface="Montserrat"/>
              <a:buNone/>
              <a:defRPr b="1">
                <a:solidFill>
                  <a:srgbClr val="EFD67E"/>
                </a:solidFill>
                <a:latin typeface="Montserrat"/>
                <a:ea typeface="Montserrat"/>
                <a:cs typeface="Montserrat"/>
                <a:sym typeface="Montserrat"/>
              </a:defRPr>
            </a:lvl5pPr>
            <a:lvl6pPr lvl="5" algn="r" rtl="0">
              <a:spcBef>
                <a:spcPts val="0"/>
              </a:spcBef>
              <a:spcAft>
                <a:spcPts val="0"/>
              </a:spcAft>
              <a:buClr>
                <a:srgbClr val="EFD67E"/>
              </a:buClr>
              <a:buSzPts val="3600"/>
              <a:buFont typeface="Montserrat"/>
              <a:buNone/>
              <a:defRPr b="1">
                <a:solidFill>
                  <a:srgbClr val="EFD67E"/>
                </a:solidFill>
                <a:latin typeface="Montserrat"/>
                <a:ea typeface="Montserrat"/>
                <a:cs typeface="Montserrat"/>
                <a:sym typeface="Montserrat"/>
              </a:defRPr>
            </a:lvl6pPr>
            <a:lvl7pPr lvl="6" algn="r" rtl="0">
              <a:spcBef>
                <a:spcPts val="0"/>
              </a:spcBef>
              <a:spcAft>
                <a:spcPts val="0"/>
              </a:spcAft>
              <a:buClr>
                <a:srgbClr val="EFD67E"/>
              </a:buClr>
              <a:buSzPts val="3600"/>
              <a:buFont typeface="Montserrat"/>
              <a:buNone/>
              <a:defRPr b="1">
                <a:solidFill>
                  <a:srgbClr val="EFD67E"/>
                </a:solidFill>
                <a:latin typeface="Montserrat"/>
                <a:ea typeface="Montserrat"/>
                <a:cs typeface="Montserrat"/>
                <a:sym typeface="Montserrat"/>
              </a:defRPr>
            </a:lvl7pPr>
            <a:lvl8pPr lvl="7" algn="r" rtl="0">
              <a:spcBef>
                <a:spcPts val="0"/>
              </a:spcBef>
              <a:spcAft>
                <a:spcPts val="0"/>
              </a:spcAft>
              <a:buClr>
                <a:srgbClr val="EFD67E"/>
              </a:buClr>
              <a:buSzPts val="3600"/>
              <a:buFont typeface="Montserrat"/>
              <a:buNone/>
              <a:defRPr b="1">
                <a:solidFill>
                  <a:srgbClr val="EFD67E"/>
                </a:solidFill>
                <a:latin typeface="Montserrat"/>
                <a:ea typeface="Montserrat"/>
                <a:cs typeface="Montserrat"/>
                <a:sym typeface="Montserrat"/>
              </a:defRPr>
            </a:lvl8pPr>
            <a:lvl9pPr lvl="8" algn="r" rtl="0">
              <a:spcBef>
                <a:spcPts val="0"/>
              </a:spcBef>
              <a:spcAft>
                <a:spcPts val="0"/>
              </a:spcAft>
              <a:buClr>
                <a:srgbClr val="EFD67E"/>
              </a:buClr>
              <a:buSzPts val="3600"/>
              <a:buFont typeface="Montserrat"/>
              <a:buNone/>
              <a:defRPr b="1">
                <a:solidFill>
                  <a:srgbClr val="EFD67E"/>
                </a:solidFill>
                <a:latin typeface="Montserrat"/>
                <a:ea typeface="Montserrat"/>
                <a:cs typeface="Montserrat"/>
                <a:sym typeface="Montserrat"/>
              </a:defRPr>
            </a:lvl9pPr>
          </a:lstStyle>
          <a:p>
            <a:r>
              <a:rPr lang="es-ES" dirty="0"/>
              <a:t>Clic agregar título</a:t>
            </a:r>
            <a:endParaRPr dirty="0"/>
          </a:p>
        </p:txBody>
      </p:sp>
      <p:sp>
        <p:nvSpPr>
          <p:cNvPr id="150" name="Google Shape;150;p20"/>
          <p:cNvSpPr txBox="1">
            <a:spLocks noGrp="1"/>
          </p:cNvSpPr>
          <p:nvPr>
            <p:ph type="subTitle" idx="1"/>
          </p:nvPr>
        </p:nvSpPr>
        <p:spPr>
          <a:xfrm>
            <a:off x="6768119" y="1791589"/>
            <a:ext cx="1892100" cy="1712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a:solidFill>
                  <a:srgbClr val="FFFFFF"/>
                </a:solidFill>
                <a:latin typeface="Montserrat Light"/>
                <a:ea typeface="Montserrat Light"/>
                <a:cs typeface="Montserrat Light"/>
                <a:sym typeface="Montserrat Light"/>
              </a:defRPr>
            </a:lvl1pPr>
            <a:lvl2pPr lvl="1" rtl="0">
              <a:spcBef>
                <a:spcPts val="0"/>
              </a:spcBef>
              <a:spcAft>
                <a:spcPts val="0"/>
              </a:spcAft>
              <a:buNone/>
              <a:defRPr>
                <a:solidFill>
                  <a:srgbClr val="FFFFFF"/>
                </a:solidFill>
                <a:latin typeface="Montserrat Light"/>
                <a:ea typeface="Montserrat Light"/>
                <a:cs typeface="Montserrat Light"/>
                <a:sym typeface="Montserrat Light"/>
              </a:defRPr>
            </a:lvl2pPr>
            <a:lvl3pPr lvl="2" rtl="0">
              <a:spcBef>
                <a:spcPts val="0"/>
              </a:spcBef>
              <a:spcAft>
                <a:spcPts val="0"/>
              </a:spcAft>
              <a:buNone/>
              <a:defRPr>
                <a:solidFill>
                  <a:srgbClr val="FFFFFF"/>
                </a:solidFill>
                <a:latin typeface="Montserrat Light"/>
                <a:ea typeface="Montserrat Light"/>
                <a:cs typeface="Montserrat Light"/>
                <a:sym typeface="Montserrat Light"/>
              </a:defRPr>
            </a:lvl3pPr>
            <a:lvl4pPr lvl="3" rtl="0">
              <a:spcBef>
                <a:spcPts val="0"/>
              </a:spcBef>
              <a:spcAft>
                <a:spcPts val="0"/>
              </a:spcAft>
              <a:buNone/>
              <a:defRPr>
                <a:solidFill>
                  <a:srgbClr val="FFFFFF"/>
                </a:solidFill>
                <a:latin typeface="Montserrat Light"/>
                <a:ea typeface="Montserrat Light"/>
                <a:cs typeface="Montserrat Light"/>
                <a:sym typeface="Montserrat Light"/>
              </a:defRPr>
            </a:lvl4pPr>
            <a:lvl5pPr lvl="4" rtl="0">
              <a:spcBef>
                <a:spcPts val="0"/>
              </a:spcBef>
              <a:spcAft>
                <a:spcPts val="0"/>
              </a:spcAft>
              <a:buNone/>
              <a:defRPr>
                <a:solidFill>
                  <a:srgbClr val="FFFFFF"/>
                </a:solidFill>
                <a:latin typeface="Montserrat Light"/>
                <a:ea typeface="Montserrat Light"/>
                <a:cs typeface="Montserrat Light"/>
                <a:sym typeface="Montserrat Light"/>
              </a:defRPr>
            </a:lvl5pPr>
            <a:lvl6pPr lvl="5" rtl="0">
              <a:spcBef>
                <a:spcPts val="0"/>
              </a:spcBef>
              <a:spcAft>
                <a:spcPts val="0"/>
              </a:spcAft>
              <a:buNone/>
              <a:defRPr>
                <a:solidFill>
                  <a:srgbClr val="FFFFFF"/>
                </a:solidFill>
                <a:latin typeface="Montserrat Light"/>
                <a:ea typeface="Montserrat Light"/>
                <a:cs typeface="Montserrat Light"/>
                <a:sym typeface="Montserrat Light"/>
              </a:defRPr>
            </a:lvl6pPr>
            <a:lvl7pPr lvl="6" rtl="0">
              <a:spcBef>
                <a:spcPts val="0"/>
              </a:spcBef>
              <a:spcAft>
                <a:spcPts val="0"/>
              </a:spcAft>
              <a:buNone/>
              <a:defRPr>
                <a:solidFill>
                  <a:srgbClr val="FFFFFF"/>
                </a:solidFill>
                <a:latin typeface="Montserrat Light"/>
                <a:ea typeface="Montserrat Light"/>
                <a:cs typeface="Montserrat Light"/>
                <a:sym typeface="Montserrat Light"/>
              </a:defRPr>
            </a:lvl7pPr>
            <a:lvl8pPr lvl="7" rtl="0">
              <a:spcBef>
                <a:spcPts val="0"/>
              </a:spcBef>
              <a:spcAft>
                <a:spcPts val="0"/>
              </a:spcAft>
              <a:buNone/>
              <a:defRPr>
                <a:solidFill>
                  <a:srgbClr val="FFFFFF"/>
                </a:solidFill>
                <a:latin typeface="Montserrat Light"/>
                <a:ea typeface="Montserrat Light"/>
                <a:cs typeface="Montserrat Light"/>
                <a:sym typeface="Montserrat Light"/>
              </a:defRPr>
            </a:lvl8pPr>
            <a:lvl9pPr lvl="8" rtl="0">
              <a:spcBef>
                <a:spcPts val="0"/>
              </a:spcBef>
              <a:spcAft>
                <a:spcPts val="0"/>
              </a:spcAft>
              <a:buNone/>
              <a:defRPr>
                <a:solidFill>
                  <a:srgbClr val="FFFFFF"/>
                </a:solidFill>
                <a:latin typeface="Montserrat Light"/>
                <a:ea typeface="Montserrat Light"/>
                <a:cs typeface="Montserrat Light"/>
                <a:sym typeface="Montserrat Light"/>
              </a:defRPr>
            </a:lvl9pPr>
          </a:lstStyle>
          <a:p>
            <a:endParaRPr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lide 3">
  <p:cSld name="Blank slide 3">
    <p:spTree>
      <p:nvGrpSpPr>
        <p:cNvPr id="1" name="Shape 140"/>
        <p:cNvGrpSpPr/>
        <p:nvPr/>
      </p:nvGrpSpPr>
      <p:grpSpPr>
        <a:xfrm>
          <a:off x="0" y="0"/>
          <a:ext cx="0" cy="0"/>
          <a:chOff x="0" y="0"/>
          <a:chExt cx="0" cy="0"/>
        </a:xfrm>
      </p:grpSpPr>
      <p:sp>
        <p:nvSpPr>
          <p:cNvPr id="142" name="Google Shape;142;p18"/>
          <p:cNvSpPr txBox="1">
            <a:spLocks noGrp="1"/>
          </p:cNvSpPr>
          <p:nvPr>
            <p:ph type="title"/>
          </p:nvPr>
        </p:nvSpPr>
        <p:spPr>
          <a:xfrm>
            <a:off x="671100" y="1032811"/>
            <a:ext cx="7785000" cy="552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Montserrat"/>
              <a:buNone/>
              <a:defRPr b="0">
                <a:latin typeface="Montserrat"/>
                <a:ea typeface="Montserrat"/>
                <a:cs typeface="Montserrat"/>
                <a:sym typeface="Montserrat"/>
              </a:defRPr>
            </a:lvl1pPr>
            <a:lvl2pPr lvl="1" rtl="0">
              <a:spcBef>
                <a:spcPts val="0"/>
              </a:spcBef>
              <a:spcAft>
                <a:spcPts val="0"/>
              </a:spcAft>
              <a:buSzPts val="3600"/>
              <a:buFont typeface="Montserrat"/>
              <a:buNone/>
              <a:defRPr b="1">
                <a:latin typeface="Montserrat"/>
                <a:ea typeface="Montserrat"/>
                <a:cs typeface="Montserrat"/>
                <a:sym typeface="Montserrat"/>
              </a:defRPr>
            </a:lvl2pPr>
            <a:lvl3pPr lvl="2" rtl="0">
              <a:spcBef>
                <a:spcPts val="0"/>
              </a:spcBef>
              <a:spcAft>
                <a:spcPts val="0"/>
              </a:spcAft>
              <a:buSzPts val="3600"/>
              <a:buFont typeface="Montserrat"/>
              <a:buNone/>
              <a:defRPr b="1">
                <a:latin typeface="Montserrat"/>
                <a:ea typeface="Montserrat"/>
                <a:cs typeface="Montserrat"/>
                <a:sym typeface="Montserrat"/>
              </a:defRPr>
            </a:lvl3pPr>
            <a:lvl4pPr lvl="3" rtl="0">
              <a:spcBef>
                <a:spcPts val="0"/>
              </a:spcBef>
              <a:spcAft>
                <a:spcPts val="0"/>
              </a:spcAft>
              <a:buSzPts val="3600"/>
              <a:buFont typeface="Montserrat"/>
              <a:buNone/>
              <a:defRPr b="1">
                <a:latin typeface="Montserrat"/>
                <a:ea typeface="Montserrat"/>
                <a:cs typeface="Montserrat"/>
                <a:sym typeface="Montserrat"/>
              </a:defRPr>
            </a:lvl4pPr>
            <a:lvl5pPr lvl="4" rtl="0">
              <a:spcBef>
                <a:spcPts val="0"/>
              </a:spcBef>
              <a:spcAft>
                <a:spcPts val="0"/>
              </a:spcAft>
              <a:buSzPts val="3600"/>
              <a:buFont typeface="Montserrat"/>
              <a:buNone/>
              <a:defRPr b="1">
                <a:latin typeface="Montserrat"/>
                <a:ea typeface="Montserrat"/>
                <a:cs typeface="Montserrat"/>
                <a:sym typeface="Montserrat"/>
              </a:defRPr>
            </a:lvl5pPr>
            <a:lvl6pPr lvl="5" rtl="0">
              <a:spcBef>
                <a:spcPts val="0"/>
              </a:spcBef>
              <a:spcAft>
                <a:spcPts val="0"/>
              </a:spcAft>
              <a:buSzPts val="3600"/>
              <a:buFont typeface="Montserrat"/>
              <a:buNone/>
              <a:defRPr b="1">
                <a:latin typeface="Montserrat"/>
                <a:ea typeface="Montserrat"/>
                <a:cs typeface="Montserrat"/>
                <a:sym typeface="Montserrat"/>
              </a:defRPr>
            </a:lvl6pPr>
            <a:lvl7pPr lvl="6" rtl="0">
              <a:spcBef>
                <a:spcPts val="0"/>
              </a:spcBef>
              <a:spcAft>
                <a:spcPts val="0"/>
              </a:spcAft>
              <a:buSzPts val="3600"/>
              <a:buFont typeface="Montserrat"/>
              <a:buNone/>
              <a:defRPr b="1">
                <a:latin typeface="Montserrat"/>
                <a:ea typeface="Montserrat"/>
                <a:cs typeface="Montserrat"/>
                <a:sym typeface="Montserrat"/>
              </a:defRPr>
            </a:lvl7pPr>
            <a:lvl8pPr lvl="7" rtl="0">
              <a:spcBef>
                <a:spcPts val="0"/>
              </a:spcBef>
              <a:spcAft>
                <a:spcPts val="0"/>
              </a:spcAft>
              <a:buSzPts val="3600"/>
              <a:buFont typeface="Montserrat"/>
              <a:buNone/>
              <a:defRPr b="1">
                <a:latin typeface="Montserrat"/>
                <a:ea typeface="Montserrat"/>
                <a:cs typeface="Montserrat"/>
                <a:sym typeface="Montserrat"/>
              </a:defRPr>
            </a:lvl8pPr>
            <a:lvl9pPr lvl="8" rtl="0">
              <a:spcBef>
                <a:spcPts val="0"/>
              </a:spcBef>
              <a:spcAft>
                <a:spcPts val="0"/>
              </a:spcAft>
              <a:buSzPts val="3600"/>
              <a:buFont typeface="Montserrat"/>
              <a:buNone/>
              <a:defRPr b="1">
                <a:latin typeface="Montserrat"/>
                <a:ea typeface="Montserrat"/>
                <a:cs typeface="Montserrat"/>
                <a:sym typeface="Montserrat"/>
              </a:defRPr>
            </a:lvl9pPr>
          </a:lstStyle>
          <a:p>
            <a:endParaRPr lang="es-CO" dirty="0"/>
          </a:p>
        </p:txBody>
      </p:sp>
      <p:pic>
        <p:nvPicPr>
          <p:cNvPr id="2" name="Imagen 1">
            <a:extLst>
              <a:ext uri="{FF2B5EF4-FFF2-40B4-BE49-F238E27FC236}">
                <a16:creationId xmlns:a16="http://schemas.microsoft.com/office/drawing/2014/main" id="{280E0B8A-B6B1-3B31-BE9D-195C33E32890}"/>
              </a:ext>
            </a:extLst>
          </p:cNvPr>
          <p:cNvPicPr>
            <a:picLocks noChangeAspect="1"/>
          </p:cNvPicPr>
          <p:nvPr userDrawn="1"/>
        </p:nvPicPr>
        <p:blipFill rotWithShape="1">
          <a:blip r:embed="rId2">
            <a:clrChange>
              <a:clrFrom>
                <a:srgbClr val="FFFFFF"/>
              </a:clrFrom>
              <a:clrTo>
                <a:srgbClr val="FFFFFF">
                  <a:alpha val="0"/>
                </a:srgbClr>
              </a:clrTo>
            </a:clrChange>
            <a:alphaModFix amt="20000"/>
          </a:blip>
          <a:srcRect r="18362"/>
          <a:stretch/>
        </p:blipFill>
        <p:spPr>
          <a:xfrm rot="16200000">
            <a:off x="1502759" y="-1502759"/>
            <a:ext cx="2571750" cy="5577268"/>
          </a:xfrm>
          <a:prstGeom prst="rect">
            <a:avLst/>
          </a:prstGeom>
        </p:spPr>
      </p:pic>
      <p:pic>
        <p:nvPicPr>
          <p:cNvPr id="3" name="Imagen 2">
            <a:extLst>
              <a:ext uri="{FF2B5EF4-FFF2-40B4-BE49-F238E27FC236}">
                <a16:creationId xmlns:a16="http://schemas.microsoft.com/office/drawing/2014/main" id="{013A7DA4-151F-4C06-9EB0-EB6DF93E9896}"/>
              </a:ext>
            </a:extLst>
          </p:cNvPr>
          <p:cNvPicPr>
            <a:picLocks noChangeAspect="1"/>
          </p:cNvPicPr>
          <p:nvPr userDrawn="1"/>
        </p:nvPicPr>
        <p:blipFill rotWithShape="1">
          <a:blip r:embed="rId3">
            <a:clrChange>
              <a:clrFrom>
                <a:srgbClr val="FFFFFF"/>
              </a:clrFrom>
              <a:clrTo>
                <a:srgbClr val="FFFFFF">
                  <a:alpha val="0"/>
                </a:srgbClr>
              </a:clrTo>
            </a:clrChange>
          </a:blip>
          <a:srcRect r="19066"/>
          <a:stretch/>
        </p:blipFill>
        <p:spPr>
          <a:xfrm>
            <a:off x="7736999" y="1032811"/>
            <a:ext cx="1407001" cy="3077878"/>
          </a:xfrm>
          <a:prstGeom prst="rect">
            <a:avLst/>
          </a:prstGeom>
        </p:spPr>
      </p:pic>
    </p:spTree>
    <p:extLst>
      <p:ext uri="{BB962C8B-B14F-4D97-AF65-F5344CB8AC3E}">
        <p14:creationId xmlns:p14="http://schemas.microsoft.com/office/powerpoint/2010/main" val="13910497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3600"/>
              <a:buFont typeface="Montserrat"/>
              <a:buNone/>
              <a:defRPr sz="3600" b="1">
                <a:solidFill>
                  <a:srgbClr val="434343"/>
                </a:solidFill>
                <a:latin typeface="Montserrat"/>
                <a:ea typeface="Montserrat"/>
                <a:cs typeface="Montserrat"/>
                <a:sym typeface="Montserrat"/>
              </a:defRPr>
            </a:lvl1pPr>
            <a:lvl2pPr lvl="1" rtl="0">
              <a:spcBef>
                <a:spcPts val="0"/>
              </a:spcBef>
              <a:spcAft>
                <a:spcPts val="0"/>
              </a:spcAft>
              <a:buClr>
                <a:srgbClr val="434343"/>
              </a:buClr>
              <a:buSzPts val="3600"/>
              <a:buFont typeface="Arvo"/>
              <a:buNone/>
              <a:defRPr sz="3600">
                <a:solidFill>
                  <a:srgbClr val="434343"/>
                </a:solidFill>
                <a:latin typeface="Arvo"/>
                <a:ea typeface="Arvo"/>
                <a:cs typeface="Arvo"/>
                <a:sym typeface="Arvo"/>
              </a:defRPr>
            </a:lvl2pPr>
            <a:lvl3pPr lvl="2" rtl="0">
              <a:spcBef>
                <a:spcPts val="0"/>
              </a:spcBef>
              <a:spcAft>
                <a:spcPts val="0"/>
              </a:spcAft>
              <a:buClr>
                <a:srgbClr val="434343"/>
              </a:buClr>
              <a:buSzPts val="3600"/>
              <a:buFont typeface="Arvo"/>
              <a:buNone/>
              <a:defRPr sz="3600">
                <a:solidFill>
                  <a:srgbClr val="434343"/>
                </a:solidFill>
                <a:latin typeface="Arvo"/>
                <a:ea typeface="Arvo"/>
                <a:cs typeface="Arvo"/>
                <a:sym typeface="Arvo"/>
              </a:defRPr>
            </a:lvl3pPr>
            <a:lvl4pPr lvl="3" rtl="0">
              <a:spcBef>
                <a:spcPts val="0"/>
              </a:spcBef>
              <a:spcAft>
                <a:spcPts val="0"/>
              </a:spcAft>
              <a:buClr>
                <a:srgbClr val="434343"/>
              </a:buClr>
              <a:buSzPts val="3600"/>
              <a:buFont typeface="Arvo"/>
              <a:buNone/>
              <a:defRPr sz="3600">
                <a:solidFill>
                  <a:srgbClr val="434343"/>
                </a:solidFill>
                <a:latin typeface="Arvo"/>
                <a:ea typeface="Arvo"/>
                <a:cs typeface="Arvo"/>
                <a:sym typeface="Arvo"/>
              </a:defRPr>
            </a:lvl4pPr>
            <a:lvl5pPr lvl="4" rtl="0">
              <a:spcBef>
                <a:spcPts val="0"/>
              </a:spcBef>
              <a:spcAft>
                <a:spcPts val="0"/>
              </a:spcAft>
              <a:buClr>
                <a:srgbClr val="434343"/>
              </a:buClr>
              <a:buSzPts val="3600"/>
              <a:buFont typeface="Arvo"/>
              <a:buNone/>
              <a:defRPr sz="3600">
                <a:solidFill>
                  <a:srgbClr val="434343"/>
                </a:solidFill>
                <a:latin typeface="Arvo"/>
                <a:ea typeface="Arvo"/>
                <a:cs typeface="Arvo"/>
                <a:sym typeface="Arvo"/>
              </a:defRPr>
            </a:lvl5pPr>
            <a:lvl6pPr lvl="5" rtl="0">
              <a:spcBef>
                <a:spcPts val="0"/>
              </a:spcBef>
              <a:spcAft>
                <a:spcPts val="0"/>
              </a:spcAft>
              <a:buClr>
                <a:srgbClr val="434343"/>
              </a:buClr>
              <a:buSzPts val="3600"/>
              <a:buFont typeface="Arvo"/>
              <a:buNone/>
              <a:defRPr sz="3600">
                <a:solidFill>
                  <a:srgbClr val="434343"/>
                </a:solidFill>
                <a:latin typeface="Arvo"/>
                <a:ea typeface="Arvo"/>
                <a:cs typeface="Arvo"/>
                <a:sym typeface="Arvo"/>
              </a:defRPr>
            </a:lvl6pPr>
            <a:lvl7pPr lvl="6" rtl="0">
              <a:spcBef>
                <a:spcPts val="0"/>
              </a:spcBef>
              <a:spcAft>
                <a:spcPts val="0"/>
              </a:spcAft>
              <a:buClr>
                <a:srgbClr val="434343"/>
              </a:buClr>
              <a:buSzPts val="3600"/>
              <a:buFont typeface="Arvo"/>
              <a:buNone/>
              <a:defRPr sz="3600">
                <a:solidFill>
                  <a:srgbClr val="434343"/>
                </a:solidFill>
                <a:latin typeface="Arvo"/>
                <a:ea typeface="Arvo"/>
                <a:cs typeface="Arvo"/>
                <a:sym typeface="Arvo"/>
              </a:defRPr>
            </a:lvl7pPr>
            <a:lvl8pPr lvl="7" rtl="0">
              <a:spcBef>
                <a:spcPts val="0"/>
              </a:spcBef>
              <a:spcAft>
                <a:spcPts val="0"/>
              </a:spcAft>
              <a:buClr>
                <a:srgbClr val="434343"/>
              </a:buClr>
              <a:buSzPts val="3600"/>
              <a:buFont typeface="Arvo"/>
              <a:buNone/>
              <a:defRPr sz="3600">
                <a:solidFill>
                  <a:srgbClr val="434343"/>
                </a:solidFill>
                <a:latin typeface="Arvo"/>
                <a:ea typeface="Arvo"/>
                <a:cs typeface="Arvo"/>
                <a:sym typeface="Arvo"/>
              </a:defRPr>
            </a:lvl8pPr>
            <a:lvl9pPr lvl="8" rtl="0">
              <a:spcBef>
                <a:spcPts val="0"/>
              </a:spcBef>
              <a:spcAft>
                <a:spcPts val="0"/>
              </a:spcAft>
              <a:buClr>
                <a:srgbClr val="434343"/>
              </a:buClr>
              <a:buSzPts val="3600"/>
              <a:buFont typeface="Arvo"/>
              <a:buNone/>
              <a:defRPr sz="3600">
                <a:solidFill>
                  <a:srgbClr val="434343"/>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1068100" y="1702300"/>
            <a:ext cx="7047300" cy="25020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Montserrat"/>
              <a:buChar char="●"/>
              <a:defRPr sz="1200">
                <a:solidFill>
                  <a:srgbClr val="434343"/>
                </a:solidFill>
                <a:latin typeface="Montserrat"/>
                <a:ea typeface="Montserrat"/>
                <a:cs typeface="Montserrat"/>
                <a:sym typeface="Montserrat"/>
              </a:defRPr>
            </a:lvl1pPr>
            <a:lvl2pPr marL="914400" lvl="1" indent="-304800" rtl="0">
              <a:lnSpc>
                <a:spcPct val="100000"/>
              </a:lnSpc>
              <a:spcBef>
                <a:spcPts val="0"/>
              </a:spcBef>
              <a:spcAft>
                <a:spcPts val="0"/>
              </a:spcAft>
              <a:buClr>
                <a:srgbClr val="434343"/>
              </a:buClr>
              <a:buSzPts val="1200"/>
              <a:buFont typeface="Montserrat"/>
              <a:buChar char="○"/>
              <a:defRPr sz="1200">
                <a:solidFill>
                  <a:srgbClr val="434343"/>
                </a:solidFill>
                <a:latin typeface="Montserrat"/>
                <a:ea typeface="Montserrat"/>
                <a:cs typeface="Montserrat"/>
                <a:sym typeface="Montserrat"/>
              </a:defRPr>
            </a:lvl2pPr>
            <a:lvl3pPr marL="1371600" lvl="2" indent="-304800" rtl="0">
              <a:lnSpc>
                <a:spcPct val="100000"/>
              </a:lnSpc>
              <a:spcBef>
                <a:spcPts val="0"/>
              </a:spcBef>
              <a:spcAft>
                <a:spcPts val="0"/>
              </a:spcAft>
              <a:buClr>
                <a:srgbClr val="434343"/>
              </a:buClr>
              <a:buSzPts val="1200"/>
              <a:buFont typeface="Montserrat"/>
              <a:buChar char="■"/>
              <a:defRPr sz="1200">
                <a:solidFill>
                  <a:srgbClr val="434343"/>
                </a:solidFill>
                <a:latin typeface="Montserrat"/>
                <a:ea typeface="Montserrat"/>
                <a:cs typeface="Montserrat"/>
                <a:sym typeface="Montserrat"/>
              </a:defRPr>
            </a:lvl3pPr>
            <a:lvl4pPr marL="1828800" lvl="3" indent="-304800" rtl="0">
              <a:lnSpc>
                <a:spcPct val="100000"/>
              </a:lnSpc>
              <a:spcBef>
                <a:spcPts val="0"/>
              </a:spcBef>
              <a:spcAft>
                <a:spcPts val="0"/>
              </a:spcAft>
              <a:buClr>
                <a:srgbClr val="434343"/>
              </a:buClr>
              <a:buSzPts val="1200"/>
              <a:buFont typeface="Montserrat"/>
              <a:buChar char="●"/>
              <a:defRPr sz="1200">
                <a:solidFill>
                  <a:srgbClr val="434343"/>
                </a:solidFill>
                <a:latin typeface="Montserrat"/>
                <a:ea typeface="Montserrat"/>
                <a:cs typeface="Montserrat"/>
                <a:sym typeface="Montserrat"/>
              </a:defRPr>
            </a:lvl4pPr>
            <a:lvl5pPr marL="2286000" lvl="4" indent="-304800" rtl="0">
              <a:lnSpc>
                <a:spcPct val="100000"/>
              </a:lnSpc>
              <a:spcBef>
                <a:spcPts val="0"/>
              </a:spcBef>
              <a:spcAft>
                <a:spcPts val="0"/>
              </a:spcAft>
              <a:buClr>
                <a:srgbClr val="434343"/>
              </a:buClr>
              <a:buSzPts val="1200"/>
              <a:buFont typeface="Montserrat"/>
              <a:buChar char="○"/>
              <a:defRPr sz="1200">
                <a:solidFill>
                  <a:srgbClr val="434343"/>
                </a:solidFill>
                <a:latin typeface="Montserrat"/>
                <a:ea typeface="Montserrat"/>
                <a:cs typeface="Montserrat"/>
                <a:sym typeface="Montserrat"/>
              </a:defRPr>
            </a:lvl5pPr>
            <a:lvl6pPr marL="2743200" lvl="5" indent="-304800" rtl="0">
              <a:lnSpc>
                <a:spcPct val="100000"/>
              </a:lnSpc>
              <a:spcBef>
                <a:spcPts val="0"/>
              </a:spcBef>
              <a:spcAft>
                <a:spcPts val="0"/>
              </a:spcAft>
              <a:buClr>
                <a:srgbClr val="434343"/>
              </a:buClr>
              <a:buSzPts val="1200"/>
              <a:buFont typeface="Montserrat"/>
              <a:buChar char="■"/>
              <a:defRPr sz="1200">
                <a:solidFill>
                  <a:srgbClr val="434343"/>
                </a:solidFill>
                <a:latin typeface="Montserrat"/>
                <a:ea typeface="Montserrat"/>
                <a:cs typeface="Montserrat"/>
                <a:sym typeface="Montserrat"/>
              </a:defRPr>
            </a:lvl6pPr>
            <a:lvl7pPr marL="3200400" lvl="6" indent="-304800" rtl="0">
              <a:lnSpc>
                <a:spcPct val="100000"/>
              </a:lnSpc>
              <a:spcBef>
                <a:spcPts val="0"/>
              </a:spcBef>
              <a:spcAft>
                <a:spcPts val="0"/>
              </a:spcAft>
              <a:buClr>
                <a:srgbClr val="434343"/>
              </a:buClr>
              <a:buSzPts val="1200"/>
              <a:buFont typeface="Montserrat"/>
              <a:buChar char="●"/>
              <a:defRPr sz="1200">
                <a:solidFill>
                  <a:srgbClr val="434343"/>
                </a:solidFill>
                <a:latin typeface="Montserrat"/>
                <a:ea typeface="Montserrat"/>
                <a:cs typeface="Montserrat"/>
                <a:sym typeface="Montserrat"/>
              </a:defRPr>
            </a:lvl7pPr>
            <a:lvl8pPr marL="3657600" lvl="7" indent="-304800" rtl="0">
              <a:lnSpc>
                <a:spcPct val="100000"/>
              </a:lnSpc>
              <a:spcBef>
                <a:spcPts val="0"/>
              </a:spcBef>
              <a:spcAft>
                <a:spcPts val="0"/>
              </a:spcAft>
              <a:buClr>
                <a:srgbClr val="434343"/>
              </a:buClr>
              <a:buSzPts val="1200"/>
              <a:buFont typeface="Montserrat"/>
              <a:buChar char="○"/>
              <a:defRPr sz="1200">
                <a:solidFill>
                  <a:srgbClr val="434343"/>
                </a:solidFill>
                <a:latin typeface="Montserrat"/>
                <a:ea typeface="Montserrat"/>
                <a:cs typeface="Montserrat"/>
                <a:sym typeface="Montserrat"/>
              </a:defRPr>
            </a:lvl8pPr>
            <a:lvl9pPr marL="4114800" lvl="8" indent="-304800" rtl="0">
              <a:lnSpc>
                <a:spcPct val="100000"/>
              </a:lnSpc>
              <a:spcBef>
                <a:spcPts val="0"/>
              </a:spcBef>
              <a:spcAft>
                <a:spcPts val="0"/>
              </a:spcAft>
              <a:buClr>
                <a:srgbClr val="434343"/>
              </a:buClr>
              <a:buSzPts val="1200"/>
              <a:buFont typeface="Montserrat"/>
              <a:buChar char="■"/>
              <a:defRPr sz="1200">
                <a:solidFill>
                  <a:srgbClr val="434343"/>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74" r:id="rId2"/>
    <p:sldLayoutId id="2147483666" r:id="rId3"/>
    <p:sldLayoutId id="214748367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5.emf"/><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7.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81FAC"/>
        </a:solidFill>
        <a:effectLst/>
      </p:bgPr>
    </p:bg>
    <p:spTree>
      <p:nvGrpSpPr>
        <p:cNvPr id="1" name="Shape 19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5" name="Imagen 4">
            <a:extLst>
              <a:ext uri="{FF2B5EF4-FFF2-40B4-BE49-F238E27FC236}">
                <a16:creationId xmlns:a16="http://schemas.microsoft.com/office/drawing/2014/main" id="{D08A0B7A-EF78-D111-DD02-4CBA85F2F65D}"/>
              </a:ext>
            </a:extLst>
          </p:cNvPr>
          <p:cNvPicPr>
            <a:picLocks noChangeAspect="1"/>
          </p:cNvPicPr>
          <p:nvPr/>
        </p:nvPicPr>
        <p:blipFill>
          <a:blip r:embed="rId3"/>
          <a:stretch>
            <a:fillRect/>
          </a:stretch>
        </p:blipFill>
        <p:spPr>
          <a:xfrm>
            <a:off x="269575" y="274321"/>
            <a:ext cx="1261871" cy="466473"/>
          </a:xfrm>
          <a:prstGeom prst="rect">
            <a:avLst/>
          </a:prstGeom>
        </p:spPr>
      </p:pic>
      <p:pic>
        <p:nvPicPr>
          <p:cNvPr id="6" name="Imagen 5">
            <a:extLst>
              <a:ext uri="{FF2B5EF4-FFF2-40B4-BE49-F238E27FC236}">
                <a16:creationId xmlns:a16="http://schemas.microsoft.com/office/drawing/2014/main" id="{311FB790-2716-4847-42A8-CDBDA347227C}"/>
              </a:ext>
            </a:extLst>
          </p:cNvPr>
          <p:cNvPicPr>
            <a:picLocks noChangeAspect="1"/>
          </p:cNvPicPr>
          <p:nvPr/>
        </p:nvPicPr>
        <p:blipFill>
          <a:blip r:embed="rId4"/>
          <a:stretch>
            <a:fillRect/>
          </a:stretch>
        </p:blipFill>
        <p:spPr>
          <a:xfrm>
            <a:off x="7607809" y="286455"/>
            <a:ext cx="1261870" cy="330856"/>
          </a:xfrm>
          <a:prstGeom prst="rect">
            <a:avLst/>
          </a:prstGeom>
        </p:spPr>
      </p:pic>
      <p:sp>
        <p:nvSpPr>
          <p:cNvPr id="8" name="Google Shape;270;p35">
            <a:extLst>
              <a:ext uri="{FF2B5EF4-FFF2-40B4-BE49-F238E27FC236}">
                <a16:creationId xmlns:a16="http://schemas.microsoft.com/office/drawing/2014/main" id="{6512F984-3663-0B48-3588-598E4243C33B}"/>
              </a:ext>
            </a:extLst>
          </p:cNvPr>
          <p:cNvSpPr txBox="1">
            <a:spLocks noGrp="1"/>
          </p:cNvSpPr>
          <p:nvPr>
            <p:ph type="title"/>
          </p:nvPr>
        </p:nvSpPr>
        <p:spPr>
          <a:xfrm>
            <a:off x="1841058" y="507556"/>
            <a:ext cx="5846281" cy="821513"/>
          </a:xfrm>
          <a:prstGeom prst="rect">
            <a:avLst/>
          </a:prstGeom>
        </p:spPr>
        <p:txBody>
          <a:bodyPr spcFirstLastPara="1" wrap="square" lIns="91425" tIns="91425" rIns="91425" bIns="91425" anchor="t" anchorCtr="0">
            <a:noAutofit/>
          </a:bodyPr>
          <a:lstStyle/>
          <a:p>
            <a:br>
              <a:rPr lang="es-ES" sz="3600" b="1" dirty="0">
                <a:solidFill>
                  <a:schemeClr val="tx1"/>
                </a:solidFill>
                <a:latin typeface="Montserrat" pitchFamily="2" charset="0"/>
                <a:ea typeface="Calibri" panose="020F0502020204030204" pitchFamily="34" charset="0"/>
                <a:cs typeface="Calibri" panose="020F0502020204030204" pitchFamily="34" charset="0"/>
              </a:rPr>
            </a:br>
            <a:endParaRPr sz="3600" b="1" dirty="0">
              <a:solidFill>
                <a:schemeClr val="dk1"/>
              </a:solidFill>
              <a:latin typeface="Montserrat"/>
              <a:ea typeface="Montserrat"/>
              <a:cs typeface="Montserrat"/>
              <a:sym typeface="Montserrat"/>
            </a:endParaRPr>
          </a:p>
        </p:txBody>
      </p:sp>
      <p:pic>
        <p:nvPicPr>
          <p:cNvPr id="7" name="Imagen 6">
            <a:extLst>
              <a:ext uri="{FF2B5EF4-FFF2-40B4-BE49-F238E27FC236}">
                <a16:creationId xmlns:a16="http://schemas.microsoft.com/office/drawing/2014/main" id="{899320A1-2C72-579E-1AB8-06B37DA1AE2B}"/>
              </a:ext>
            </a:extLst>
          </p:cNvPr>
          <p:cNvPicPr>
            <a:picLocks noChangeAspect="1"/>
          </p:cNvPicPr>
          <p:nvPr/>
        </p:nvPicPr>
        <p:blipFill>
          <a:blip r:embed="rId5"/>
          <a:stretch>
            <a:fillRect/>
          </a:stretch>
        </p:blipFill>
        <p:spPr>
          <a:xfrm>
            <a:off x="7383156" y="4372353"/>
            <a:ext cx="1629294" cy="507739"/>
          </a:xfrm>
          <a:prstGeom prst="rect">
            <a:avLst/>
          </a:prstGeom>
        </p:spPr>
      </p:pic>
      <p:pic>
        <p:nvPicPr>
          <p:cNvPr id="4" name="Imagen 3">
            <a:extLst>
              <a:ext uri="{FF2B5EF4-FFF2-40B4-BE49-F238E27FC236}">
                <a16:creationId xmlns:a16="http://schemas.microsoft.com/office/drawing/2014/main" id="{19411434-AC06-D30E-242B-2C0942483933}"/>
              </a:ext>
            </a:extLst>
          </p:cNvPr>
          <p:cNvPicPr>
            <a:picLocks noChangeAspect="1"/>
          </p:cNvPicPr>
          <p:nvPr/>
        </p:nvPicPr>
        <p:blipFill>
          <a:blip r:embed="rId6"/>
          <a:stretch>
            <a:fillRect/>
          </a:stretch>
        </p:blipFill>
        <p:spPr>
          <a:xfrm>
            <a:off x="7640850" y="4372353"/>
            <a:ext cx="1371600" cy="666750"/>
          </a:xfrm>
          <a:prstGeom prst="rect">
            <a:avLst/>
          </a:prstGeom>
        </p:spPr>
      </p:pic>
      <p:sp>
        <p:nvSpPr>
          <p:cNvPr id="13" name="Google Shape;270;p35">
            <a:extLst>
              <a:ext uri="{FF2B5EF4-FFF2-40B4-BE49-F238E27FC236}">
                <a16:creationId xmlns:a16="http://schemas.microsoft.com/office/drawing/2014/main" id="{482B77EA-5A75-881B-6D57-F0814DFF9304}"/>
              </a:ext>
            </a:extLst>
          </p:cNvPr>
          <p:cNvSpPr txBox="1">
            <a:spLocks/>
          </p:cNvSpPr>
          <p:nvPr/>
        </p:nvSpPr>
        <p:spPr>
          <a:xfrm>
            <a:off x="1670697" y="435335"/>
            <a:ext cx="5846281" cy="4665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3600"/>
              <a:buFont typeface="Montserrat"/>
              <a:buNone/>
              <a:defRPr sz="3600" b="0"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2pPr>
            <a:lvl3pPr marR="0" lvl="2"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3pPr>
            <a:lvl4pPr marR="0" lvl="3"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4pPr>
            <a:lvl5pPr marR="0" lvl="4"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5pPr>
            <a:lvl6pPr marR="0" lvl="5"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6pPr>
            <a:lvl7pPr marR="0" lvl="6"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7pPr>
            <a:lvl8pPr marR="0" lvl="7"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8pPr>
            <a:lvl9pPr marR="0" lvl="8"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9pPr>
          </a:lstStyle>
          <a:p>
            <a:pPr algn="ctr"/>
            <a:r>
              <a:rPr lang="es-MX" sz="2400" b="1" dirty="0">
                <a:solidFill>
                  <a:schemeClr val="tx1"/>
                </a:solidFill>
                <a:latin typeface="Montserrat" pitchFamily="2" charset="0"/>
                <a:cs typeface="Calibri" panose="020F0502020204030204" pitchFamily="34" charset="0"/>
              </a:rPr>
              <a:t>Sistema de Ventilación Automática</a:t>
            </a:r>
          </a:p>
        </p:txBody>
      </p:sp>
      <p:sp>
        <p:nvSpPr>
          <p:cNvPr id="3" name="Google Shape;270;p35">
            <a:extLst>
              <a:ext uri="{FF2B5EF4-FFF2-40B4-BE49-F238E27FC236}">
                <a16:creationId xmlns:a16="http://schemas.microsoft.com/office/drawing/2014/main" id="{29ED15D9-6D13-80A7-FABF-E1983A95E7F7}"/>
              </a:ext>
            </a:extLst>
          </p:cNvPr>
          <p:cNvSpPr txBox="1">
            <a:spLocks/>
          </p:cNvSpPr>
          <p:nvPr/>
        </p:nvSpPr>
        <p:spPr>
          <a:xfrm>
            <a:off x="190932" y="1750237"/>
            <a:ext cx="4086778" cy="13608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3600"/>
              <a:buFont typeface="Montserrat"/>
              <a:buNone/>
              <a:defRPr sz="3600" b="0"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2pPr>
            <a:lvl3pPr marR="0" lvl="2"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3pPr>
            <a:lvl4pPr marR="0" lvl="3"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4pPr>
            <a:lvl5pPr marR="0" lvl="4"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5pPr>
            <a:lvl6pPr marR="0" lvl="5"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6pPr>
            <a:lvl7pPr marR="0" lvl="6"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7pPr>
            <a:lvl8pPr marR="0" lvl="7"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8pPr>
            <a:lvl9pPr marR="0" lvl="8"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9pPr>
          </a:lstStyle>
          <a:p>
            <a:r>
              <a:rPr lang="es-MX" sz="2000" b="1" dirty="0">
                <a:solidFill>
                  <a:schemeClr val="tx1"/>
                </a:solidFill>
                <a:latin typeface="Montserrat" pitchFamily="2" charset="0"/>
                <a:cs typeface="Calibri" panose="020F0502020204030204" pitchFamily="34" charset="0"/>
              </a:rPr>
              <a:t>I. E. San Francisco de Asís</a:t>
            </a:r>
          </a:p>
          <a:p>
            <a:r>
              <a:rPr lang="es-MX" sz="2000" b="1" dirty="0">
                <a:solidFill>
                  <a:schemeClr val="tx1"/>
                </a:solidFill>
                <a:latin typeface="Montserrat" pitchFamily="2" charset="0"/>
                <a:cs typeface="Calibri" panose="020F0502020204030204" pitchFamily="34" charset="0"/>
              </a:rPr>
              <a:t>Grado: 7.1</a:t>
            </a:r>
          </a:p>
          <a:p>
            <a:r>
              <a:rPr lang="es-MX" sz="2000" b="1" dirty="0">
                <a:solidFill>
                  <a:schemeClr val="tx1"/>
                </a:solidFill>
                <a:latin typeface="Montserrat" pitchFamily="2" charset="0"/>
                <a:cs typeface="Calibri" panose="020F0502020204030204" pitchFamily="34" charset="0"/>
              </a:rPr>
              <a:t>Grupo: Ingenieros supremos </a:t>
            </a:r>
          </a:p>
          <a:p>
            <a:r>
              <a:rPr lang="es-MX" sz="2000" b="1" dirty="0">
                <a:solidFill>
                  <a:schemeClr val="tx1"/>
                </a:solidFill>
                <a:latin typeface="Montserrat" pitchFamily="2" charset="0"/>
                <a:cs typeface="Calibri" panose="020F0502020204030204" pitchFamily="34" charset="0"/>
              </a:rPr>
              <a:t>Municipio: Florencia</a:t>
            </a:r>
          </a:p>
          <a:p>
            <a:r>
              <a:rPr lang="es-MX" sz="2000" b="1" dirty="0">
                <a:solidFill>
                  <a:schemeClr val="tx1"/>
                </a:solidFill>
                <a:latin typeface="Montserrat" pitchFamily="2" charset="0"/>
                <a:cs typeface="Calibri" panose="020F0502020204030204" pitchFamily="34" charset="0"/>
              </a:rPr>
              <a:t>Departamento: Caquetá</a:t>
            </a:r>
          </a:p>
        </p:txBody>
      </p:sp>
      <p:sp>
        <p:nvSpPr>
          <p:cNvPr id="9" name="CuadroTexto 2">
            <a:extLst>
              <a:ext uri="{FF2B5EF4-FFF2-40B4-BE49-F238E27FC236}">
                <a16:creationId xmlns:a16="http://schemas.microsoft.com/office/drawing/2014/main" id="{29FDC506-DC62-979B-C95A-7D70B5813C43}"/>
              </a:ext>
            </a:extLst>
          </p:cNvPr>
          <p:cNvSpPr txBox="1"/>
          <p:nvPr/>
        </p:nvSpPr>
        <p:spPr>
          <a:xfrm>
            <a:off x="4834758" y="1582360"/>
            <a:ext cx="2773051" cy="2677656"/>
          </a:xfrm>
          <a:prstGeom prst="rect">
            <a:avLst/>
          </a:prstGeom>
          <a:noFill/>
          <a:ln>
            <a:solidFill>
              <a:schemeClr val="accent1"/>
            </a:solidFill>
          </a:ln>
        </p:spPr>
        <p:txBody>
          <a:bodyPr wrap="square" rtlCol="0">
            <a:spAutoFit/>
          </a:bodyPr>
          <a:lstStyle/>
          <a:p>
            <a:pPr algn="just"/>
            <a:r>
              <a:rPr lang="es-MX" dirty="0">
                <a:solidFill>
                  <a:schemeClr val="tx1"/>
                </a:solidFill>
                <a:latin typeface="Montserrat Light" panose="00000400000000000000" pitchFamily="2" charset="0"/>
              </a:rPr>
              <a:t>Imágenes (foto de equipo-IE)</a:t>
            </a: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p:txBody>
      </p:sp>
      <p:pic>
        <p:nvPicPr>
          <p:cNvPr id="12" name="Imagen 11" descr="Un grupo de personas de pie&#10;&#10;Descripción generada automáticamente con confianza media">
            <a:extLst>
              <a:ext uri="{FF2B5EF4-FFF2-40B4-BE49-F238E27FC236}">
                <a16:creationId xmlns:a16="http://schemas.microsoft.com/office/drawing/2014/main" id="{ECE6D3D4-867F-FB63-2D55-258A7CB1E886}"/>
              </a:ext>
            </a:extLst>
          </p:cNvPr>
          <p:cNvPicPr>
            <a:picLocks noChangeAspect="1"/>
          </p:cNvPicPr>
          <p:nvPr/>
        </p:nvPicPr>
        <p:blipFill rotWithShape="1">
          <a:blip r:embed="rId7"/>
          <a:srcRect l="19603" r="22269"/>
          <a:stretch/>
        </p:blipFill>
        <p:spPr>
          <a:xfrm>
            <a:off x="4836986" y="1056716"/>
            <a:ext cx="3986284" cy="3857539"/>
          </a:xfrm>
          <a:prstGeom prst="rect">
            <a:avLst/>
          </a:prstGeom>
        </p:spPr>
      </p:pic>
    </p:spTree>
    <p:extLst>
      <p:ext uri="{BB962C8B-B14F-4D97-AF65-F5344CB8AC3E}">
        <p14:creationId xmlns:p14="http://schemas.microsoft.com/office/powerpoint/2010/main" val="31547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5" name="Imagen 4">
            <a:extLst>
              <a:ext uri="{FF2B5EF4-FFF2-40B4-BE49-F238E27FC236}">
                <a16:creationId xmlns:a16="http://schemas.microsoft.com/office/drawing/2014/main" id="{D08A0B7A-EF78-D111-DD02-4CBA85F2F65D}"/>
              </a:ext>
            </a:extLst>
          </p:cNvPr>
          <p:cNvPicPr>
            <a:picLocks noChangeAspect="1"/>
          </p:cNvPicPr>
          <p:nvPr/>
        </p:nvPicPr>
        <p:blipFill>
          <a:blip r:embed="rId3"/>
          <a:stretch>
            <a:fillRect/>
          </a:stretch>
        </p:blipFill>
        <p:spPr>
          <a:xfrm>
            <a:off x="269575" y="274321"/>
            <a:ext cx="1261871" cy="466473"/>
          </a:xfrm>
          <a:prstGeom prst="rect">
            <a:avLst/>
          </a:prstGeom>
        </p:spPr>
      </p:pic>
      <p:pic>
        <p:nvPicPr>
          <p:cNvPr id="6" name="Imagen 5">
            <a:extLst>
              <a:ext uri="{FF2B5EF4-FFF2-40B4-BE49-F238E27FC236}">
                <a16:creationId xmlns:a16="http://schemas.microsoft.com/office/drawing/2014/main" id="{311FB790-2716-4847-42A8-CDBDA347227C}"/>
              </a:ext>
            </a:extLst>
          </p:cNvPr>
          <p:cNvPicPr>
            <a:picLocks noChangeAspect="1"/>
          </p:cNvPicPr>
          <p:nvPr/>
        </p:nvPicPr>
        <p:blipFill>
          <a:blip r:embed="rId4"/>
          <a:stretch>
            <a:fillRect/>
          </a:stretch>
        </p:blipFill>
        <p:spPr>
          <a:xfrm>
            <a:off x="7607809" y="286455"/>
            <a:ext cx="1261870" cy="330856"/>
          </a:xfrm>
          <a:prstGeom prst="rect">
            <a:avLst/>
          </a:prstGeom>
        </p:spPr>
      </p:pic>
      <p:sp>
        <p:nvSpPr>
          <p:cNvPr id="8" name="Google Shape;270;p35">
            <a:extLst>
              <a:ext uri="{FF2B5EF4-FFF2-40B4-BE49-F238E27FC236}">
                <a16:creationId xmlns:a16="http://schemas.microsoft.com/office/drawing/2014/main" id="{6512F984-3663-0B48-3588-598E4243C33B}"/>
              </a:ext>
            </a:extLst>
          </p:cNvPr>
          <p:cNvSpPr txBox="1">
            <a:spLocks noGrp="1"/>
          </p:cNvSpPr>
          <p:nvPr>
            <p:ph type="title"/>
          </p:nvPr>
        </p:nvSpPr>
        <p:spPr>
          <a:xfrm>
            <a:off x="1841058" y="507556"/>
            <a:ext cx="5846281" cy="821513"/>
          </a:xfrm>
          <a:prstGeom prst="rect">
            <a:avLst/>
          </a:prstGeom>
        </p:spPr>
        <p:txBody>
          <a:bodyPr spcFirstLastPara="1" wrap="square" lIns="91425" tIns="91425" rIns="91425" bIns="91425" anchor="t" anchorCtr="0">
            <a:noAutofit/>
          </a:bodyPr>
          <a:lstStyle/>
          <a:p>
            <a:br>
              <a:rPr lang="es-ES" sz="3600" b="1" dirty="0">
                <a:solidFill>
                  <a:schemeClr val="tx1"/>
                </a:solidFill>
                <a:latin typeface="Montserrat" pitchFamily="2" charset="0"/>
                <a:ea typeface="Calibri" panose="020F0502020204030204" pitchFamily="34" charset="0"/>
                <a:cs typeface="Calibri" panose="020F0502020204030204" pitchFamily="34" charset="0"/>
              </a:rPr>
            </a:br>
            <a:endParaRPr sz="3600" b="1" dirty="0">
              <a:solidFill>
                <a:schemeClr val="dk1"/>
              </a:solidFill>
              <a:latin typeface="Montserrat"/>
              <a:ea typeface="Montserrat"/>
              <a:cs typeface="Montserrat"/>
              <a:sym typeface="Montserrat"/>
            </a:endParaRPr>
          </a:p>
        </p:txBody>
      </p:sp>
      <p:pic>
        <p:nvPicPr>
          <p:cNvPr id="7" name="Imagen 6">
            <a:extLst>
              <a:ext uri="{FF2B5EF4-FFF2-40B4-BE49-F238E27FC236}">
                <a16:creationId xmlns:a16="http://schemas.microsoft.com/office/drawing/2014/main" id="{899320A1-2C72-579E-1AB8-06B37DA1AE2B}"/>
              </a:ext>
            </a:extLst>
          </p:cNvPr>
          <p:cNvPicPr>
            <a:picLocks noChangeAspect="1"/>
          </p:cNvPicPr>
          <p:nvPr/>
        </p:nvPicPr>
        <p:blipFill>
          <a:blip r:embed="rId5"/>
          <a:stretch>
            <a:fillRect/>
          </a:stretch>
        </p:blipFill>
        <p:spPr>
          <a:xfrm>
            <a:off x="7383156" y="4372353"/>
            <a:ext cx="1629294" cy="507739"/>
          </a:xfrm>
          <a:prstGeom prst="rect">
            <a:avLst/>
          </a:prstGeom>
        </p:spPr>
      </p:pic>
      <p:pic>
        <p:nvPicPr>
          <p:cNvPr id="9" name="Imagen 8">
            <a:extLst>
              <a:ext uri="{FF2B5EF4-FFF2-40B4-BE49-F238E27FC236}">
                <a16:creationId xmlns:a16="http://schemas.microsoft.com/office/drawing/2014/main" id="{46809D3A-A827-18ED-7E7D-4053A1800541}"/>
              </a:ext>
            </a:extLst>
          </p:cNvPr>
          <p:cNvPicPr>
            <a:picLocks noChangeAspect="1"/>
          </p:cNvPicPr>
          <p:nvPr/>
        </p:nvPicPr>
        <p:blipFill>
          <a:blip r:embed="rId6"/>
          <a:stretch>
            <a:fillRect/>
          </a:stretch>
        </p:blipFill>
        <p:spPr>
          <a:xfrm>
            <a:off x="7687339" y="4476750"/>
            <a:ext cx="1371600" cy="666750"/>
          </a:xfrm>
          <a:prstGeom prst="rect">
            <a:avLst/>
          </a:prstGeom>
        </p:spPr>
      </p:pic>
      <p:sp>
        <p:nvSpPr>
          <p:cNvPr id="2" name="Google Shape;270;p35">
            <a:extLst>
              <a:ext uri="{FF2B5EF4-FFF2-40B4-BE49-F238E27FC236}">
                <a16:creationId xmlns:a16="http://schemas.microsoft.com/office/drawing/2014/main" id="{C50D2EE7-4189-DF3A-19BD-67C35BFF8A2B}"/>
              </a:ext>
            </a:extLst>
          </p:cNvPr>
          <p:cNvSpPr txBox="1">
            <a:spLocks/>
          </p:cNvSpPr>
          <p:nvPr/>
        </p:nvSpPr>
        <p:spPr>
          <a:xfrm>
            <a:off x="2671546" y="173085"/>
            <a:ext cx="3773009" cy="5677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3600"/>
              <a:buFont typeface="Montserrat"/>
              <a:buNone/>
              <a:defRPr sz="3600" b="0"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2pPr>
            <a:lvl3pPr marR="0" lvl="2"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3pPr>
            <a:lvl4pPr marR="0" lvl="3"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4pPr>
            <a:lvl5pPr marR="0" lvl="4"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5pPr>
            <a:lvl6pPr marR="0" lvl="5"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6pPr>
            <a:lvl7pPr marR="0" lvl="6"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7pPr>
            <a:lvl8pPr marR="0" lvl="7"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8pPr>
            <a:lvl9pPr marR="0" lvl="8"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9pPr>
          </a:lstStyle>
          <a:p>
            <a:pPr algn="ctr"/>
            <a:r>
              <a:rPr lang="es-MX" sz="2400" b="1" dirty="0">
                <a:solidFill>
                  <a:schemeClr val="tx1"/>
                </a:solidFill>
                <a:latin typeface="Montserrat" pitchFamily="2" charset="0"/>
                <a:cs typeface="Calibri" panose="020F0502020204030204" pitchFamily="34" charset="0"/>
              </a:rPr>
              <a:t>Contexto y problema</a:t>
            </a:r>
          </a:p>
          <a:p>
            <a:pPr algn="ctr"/>
            <a:endParaRPr lang="es-MX" sz="2400" b="1" dirty="0">
              <a:solidFill>
                <a:schemeClr val="tx1"/>
              </a:solidFill>
              <a:latin typeface="Montserrat" pitchFamily="2" charset="0"/>
              <a:cs typeface="Calibri" panose="020F0502020204030204" pitchFamily="34" charset="0"/>
            </a:endParaRPr>
          </a:p>
        </p:txBody>
      </p:sp>
      <p:sp>
        <p:nvSpPr>
          <p:cNvPr id="10" name="CuadroTexto 2">
            <a:extLst>
              <a:ext uri="{FF2B5EF4-FFF2-40B4-BE49-F238E27FC236}">
                <a16:creationId xmlns:a16="http://schemas.microsoft.com/office/drawing/2014/main" id="{39F0FBFD-2730-DBE8-55F2-D60BD5982CC5}"/>
              </a:ext>
            </a:extLst>
          </p:cNvPr>
          <p:cNvSpPr txBox="1"/>
          <p:nvPr/>
        </p:nvSpPr>
        <p:spPr>
          <a:xfrm>
            <a:off x="269575" y="1058305"/>
            <a:ext cx="3101418" cy="3046988"/>
          </a:xfrm>
          <a:prstGeom prst="rect">
            <a:avLst/>
          </a:prstGeom>
          <a:noFill/>
        </p:spPr>
        <p:txBody>
          <a:bodyPr wrap="square" rtlCol="0">
            <a:spAutoFit/>
          </a:bodyPr>
          <a:lstStyle/>
          <a:p>
            <a:r>
              <a:rPr lang="es-MX" sz="1600" b="1"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Describir contexto y  problema:</a:t>
            </a:r>
          </a:p>
          <a:p>
            <a:pPr algn="just"/>
            <a:r>
              <a:rPr lang="es-CO" sz="1600" kern="100" dirty="0">
                <a:effectLst/>
                <a:latin typeface="Calibri" panose="020F0502020204030204" pitchFamily="34" charset="0"/>
                <a:ea typeface="Calibri" panose="020F0502020204030204" pitchFamily="34" charset="0"/>
                <a:cs typeface="Times New Roman" panose="02020603050405020304" pitchFamily="18" charset="0"/>
              </a:rPr>
              <a:t>En nuestra institución educativa, los estudiantes de la jornada tarde suelen dejar los ventiladores prendido, quedando toda la </a:t>
            </a:r>
            <a:r>
              <a:rPr lang="es-CO" sz="1600" kern="100" dirty="0">
                <a:latin typeface="Calibri" panose="020F0502020204030204" pitchFamily="34" charset="0"/>
                <a:ea typeface="Calibri" panose="020F0502020204030204" pitchFamily="34" charset="0"/>
                <a:cs typeface="Times New Roman" panose="02020603050405020304" pitchFamily="18" charset="0"/>
              </a:rPr>
              <a:t>noche consumiendo energía  </a:t>
            </a:r>
            <a:r>
              <a:rPr lang="es-CO" sz="1600" kern="100" dirty="0">
                <a:effectLst/>
                <a:latin typeface="Calibri" panose="020F0502020204030204" pitchFamily="34" charset="0"/>
                <a:ea typeface="Calibri" panose="020F0502020204030204" pitchFamily="34" charset="0"/>
                <a:cs typeface="Times New Roman" panose="02020603050405020304" pitchFamily="18" charset="0"/>
              </a:rPr>
              <a:t>e incrementando el consumo y su valor a pagar. </a:t>
            </a:r>
            <a:r>
              <a:rPr lang="es-CO" sz="1600" kern="100" dirty="0">
                <a:latin typeface="Calibri" panose="020F0502020204030204" pitchFamily="34" charset="0"/>
                <a:ea typeface="Calibri" panose="020F0502020204030204" pitchFamily="34" charset="0"/>
                <a:cs typeface="Times New Roman" panose="02020603050405020304" pitchFamily="18" charset="0"/>
              </a:rPr>
              <a:t>P</a:t>
            </a:r>
            <a:r>
              <a:rPr lang="es-CO" sz="1600" kern="100" dirty="0">
                <a:effectLst/>
                <a:latin typeface="Calibri" panose="020F0502020204030204" pitchFamily="34" charset="0"/>
                <a:ea typeface="Calibri" panose="020F0502020204030204" pitchFamily="34" charset="0"/>
                <a:cs typeface="Times New Roman" panose="02020603050405020304" pitchFamily="18" charset="0"/>
              </a:rPr>
              <a:t>or ello se pensó en un sistema de ventilación para que se apagara de forma automática</a:t>
            </a:r>
            <a:r>
              <a:rPr lang="es-CO" sz="1600" kern="100" dirty="0">
                <a:latin typeface="Calibri" panose="020F0502020204030204" pitchFamily="34" charset="0"/>
                <a:ea typeface="Calibri" panose="020F0502020204030204" pitchFamily="34" charset="0"/>
                <a:cs typeface="Times New Roman" panose="02020603050405020304" pitchFamily="18" charset="0"/>
              </a:rPr>
              <a:t>, </a:t>
            </a:r>
            <a:r>
              <a:rPr lang="es-CO" sz="1600" kern="100" dirty="0">
                <a:effectLst/>
                <a:latin typeface="Calibri" panose="020F0502020204030204" pitchFamily="34" charset="0"/>
                <a:ea typeface="Calibri" panose="020F0502020204030204" pitchFamily="34" charset="0"/>
                <a:cs typeface="Times New Roman" panose="02020603050405020304" pitchFamily="18" charset="0"/>
              </a:rPr>
              <a:t>minimizando el costo de energía y subsanar esta problemática.</a:t>
            </a:r>
          </a:p>
        </p:txBody>
      </p:sp>
      <p:pic>
        <p:nvPicPr>
          <p:cNvPr id="14" name="Imagen 13" descr="Un espejo en la pared&#10;&#10;Descripción generada automáticamente con confianza baja">
            <a:extLst>
              <a:ext uri="{FF2B5EF4-FFF2-40B4-BE49-F238E27FC236}">
                <a16:creationId xmlns:a16="http://schemas.microsoft.com/office/drawing/2014/main" id="{8009EBE0-F44D-E459-17FC-152523FCF18A}"/>
              </a:ext>
            </a:extLst>
          </p:cNvPr>
          <p:cNvPicPr>
            <a:picLocks noChangeAspect="1"/>
          </p:cNvPicPr>
          <p:nvPr/>
        </p:nvPicPr>
        <p:blipFill>
          <a:blip r:embed="rId7"/>
          <a:stretch>
            <a:fillRect/>
          </a:stretch>
        </p:blipFill>
        <p:spPr>
          <a:xfrm>
            <a:off x="6511926" y="1010869"/>
            <a:ext cx="2274721" cy="4043949"/>
          </a:xfrm>
          <a:prstGeom prst="rect">
            <a:avLst/>
          </a:prstGeom>
        </p:spPr>
      </p:pic>
      <p:pic>
        <p:nvPicPr>
          <p:cNvPr id="16" name="Imagen 15" descr="Imagen que contiene interior, espejo, colgando, cuarto&#10;&#10;Descripción generada automáticamente">
            <a:extLst>
              <a:ext uri="{FF2B5EF4-FFF2-40B4-BE49-F238E27FC236}">
                <a16:creationId xmlns:a16="http://schemas.microsoft.com/office/drawing/2014/main" id="{D87C38B5-F358-71E4-FD2C-A59B5A2259CF}"/>
              </a:ext>
            </a:extLst>
          </p:cNvPr>
          <p:cNvPicPr>
            <a:picLocks noChangeAspect="1"/>
          </p:cNvPicPr>
          <p:nvPr/>
        </p:nvPicPr>
        <p:blipFill>
          <a:blip r:embed="rId8"/>
          <a:stretch>
            <a:fillRect/>
          </a:stretch>
        </p:blipFill>
        <p:spPr>
          <a:xfrm>
            <a:off x="3804099" y="1010869"/>
            <a:ext cx="2274721" cy="4043949"/>
          </a:xfrm>
          <a:prstGeom prst="rect">
            <a:avLst/>
          </a:prstGeom>
        </p:spPr>
      </p:pic>
    </p:spTree>
    <p:extLst>
      <p:ext uri="{BB962C8B-B14F-4D97-AF65-F5344CB8AC3E}">
        <p14:creationId xmlns:p14="http://schemas.microsoft.com/office/powerpoint/2010/main" val="3323452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5" name="Imagen 4">
            <a:extLst>
              <a:ext uri="{FF2B5EF4-FFF2-40B4-BE49-F238E27FC236}">
                <a16:creationId xmlns:a16="http://schemas.microsoft.com/office/drawing/2014/main" id="{D08A0B7A-EF78-D111-DD02-4CBA85F2F65D}"/>
              </a:ext>
            </a:extLst>
          </p:cNvPr>
          <p:cNvPicPr>
            <a:picLocks noChangeAspect="1"/>
          </p:cNvPicPr>
          <p:nvPr/>
        </p:nvPicPr>
        <p:blipFill>
          <a:blip r:embed="rId3"/>
          <a:stretch>
            <a:fillRect/>
          </a:stretch>
        </p:blipFill>
        <p:spPr>
          <a:xfrm>
            <a:off x="269575" y="274321"/>
            <a:ext cx="1261871" cy="466473"/>
          </a:xfrm>
          <a:prstGeom prst="rect">
            <a:avLst/>
          </a:prstGeom>
        </p:spPr>
      </p:pic>
      <p:pic>
        <p:nvPicPr>
          <p:cNvPr id="6" name="Imagen 5">
            <a:extLst>
              <a:ext uri="{FF2B5EF4-FFF2-40B4-BE49-F238E27FC236}">
                <a16:creationId xmlns:a16="http://schemas.microsoft.com/office/drawing/2014/main" id="{311FB790-2716-4847-42A8-CDBDA347227C}"/>
              </a:ext>
            </a:extLst>
          </p:cNvPr>
          <p:cNvPicPr>
            <a:picLocks noChangeAspect="1"/>
          </p:cNvPicPr>
          <p:nvPr/>
        </p:nvPicPr>
        <p:blipFill>
          <a:blip r:embed="rId4"/>
          <a:stretch>
            <a:fillRect/>
          </a:stretch>
        </p:blipFill>
        <p:spPr>
          <a:xfrm>
            <a:off x="7607809" y="286455"/>
            <a:ext cx="1261870" cy="330856"/>
          </a:xfrm>
          <a:prstGeom prst="rect">
            <a:avLst/>
          </a:prstGeom>
        </p:spPr>
      </p:pic>
      <p:sp>
        <p:nvSpPr>
          <p:cNvPr id="8" name="Google Shape;270;p35">
            <a:extLst>
              <a:ext uri="{FF2B5EF4-FFF2-40B4-BE49-F238E27FC236}">
                <a16:creationId xmlns:a16="http://schemas.microsoft.com/office/drawing/2014/main" id="{6512F984-3663-0B48-3588-598E4243C33B}"/>
              </a:ext>
            </a:extLst>
          </p:cNvPr>
          <p:cNvSpPr txBox="1">
            <a:spLocks noGrp="1"/>
          </p:cNvSpPr>
          <p:nvPr>
            <p:ph type="title"/>
          </p:nvPr>
        </p:nvSpPr>
        <p:spPr>
          <a:xfrm>
            <a:off x="1989947" y="140328"/>
            <a:ext cx="5104530" cy="589956"/>
          </a:xfrm>
          <a:prstGeom prst="rect">
            <a:avLst/>
          </a:prstGeom>
        </p:spPr>
        <p:txBody>
          <a:bodyPr spcFirstLastPara="1" wrap="square" lIns="91425" tIns="91425" rIns="91425" bIns="91425" anchor="t" anchorCtr="0">
            <a:noAutofit/>
          </a:bodyPr>
          <a:lstStyle/>
          <a:p>
            <a:r>
              <a:rPr lang="es-ES" sz="3200" b="1" dirty="0">
                <a:solidFill>
                  <a:schemeClr val="tx1"/>
                </a:solidFill>
                <a:latin typeface="Montserrat" pitchFamily="2" charset="0"/>
                <a:cs typeface="Calibri" panose="020F0502020204030204" pitchFamily="34" charset="0"/>
                <a:sym typeface="Montserrat"/>
              </a:rPr>
              <a:t>Recursos tecnológicos</a:t>
            </a:r>
            <a:endParaRPr sz="3200" b="1" dirty="0">
              <a:solidFill>
                <a:schemeClr val="dk1"/>
              </a:solidFill>
              <a:latin typeface="Montserrat"/>
              <a:ea typeface="Montserrat"/>
              <a:cs typeface="Montserrat"/>
              <a:sym typeface="Montserrat"/>
            </a:endParaRPr>
          </a:p>
        </p:txBody>
      </p:sp>
      <p:pic>
        <p:nvPicPr>
          <p:cNvPr id="7" name="Imagen 6">
            <a:extLst>
              <a:ext uri="{FF2B5EF4-FFF2-40B4-BE49-F238E27FC236}">
                <a16:creationId xmlns:a16="http://schemas.microsoft.com/office/drawing/2014/main" id="{899320A1-2C72-579E-1AB8-06B37DA1AE2B}"/>
              </a:ext>
            </a:extLst>
          </p:cNvPr>
          <p:cNvPicPr>
            <a:picLocks noChangeAspect="1"/>
          </p:cNvPicPr>
          <p:nvPr/>
        </p:nvPicPr>
        <p:blipFill>
          <a:blip r:embed="rId5"/>
          <a:stretch>
            <a:fillRect/>
          </a:stretch>
        </p:blipFill>
        <p:spPr>
          <a:xfrm>
            <a:off x="7383156" y="4372353"/>
            <a:ext cx="1629294" cy="507739"/>
          </a:xfrm>
          <a:prstGeom prst="rect">
            <a:avLst/>
          </a:prstGeom>
        </p:spPr>
      </p:pic>
      <p:sp>
        <p:nvSpPr>
          <p:cNvPr id="2" name="CuadroTexto 2">
            <a:extLst>
              <a:ext uri="{FF2B5EF4-FFF2-40B4-BE49-F238E27FC236}">
                <a16:creationId xmlns:a16="http://schemas.microsoft.com/office/drawing/2014/main" id="{607C006F-716F-D5B0-F036-6441A25AF472}"/>
              </a:ext>
            </a:extLst>
          </p:cNvPr>
          <p:cNvSpPr txBox="1"/>
          <p:nvPr/>
        </p:nvSpPr>
        <p:spPr>
          <a:xfrm>
            <a:off x="99169" y="1026729"/>
            <a:ext cx="4436319" cy="4031873"/>
          </a:xfrm>
          <a:prstGeom prst="rect">
            <a:avLst/>
          </a:prstGeom>
          <a:noFill/>
        </p:spPr>
        <p:txBody>
          <a:bodyPr wrap="square" rtlCol="0">
            <a:spAutoFit/>
          </a:bodyPr>
          <a:lstStyle/>
          <a:p>
            <a:pPr algn="just"/>
            <a:r>
              <a:rPr lang="es-MX" sz="1600" b="1" dirty="0">
                <a:solidFill>
                  <a:schemeClr val="tx1"/>
                </a:solidFill>
                <a:latin typeface="Calibri" panose="020F0502020204030204" pitchFamily="34" charset="0"/>
                <a:ea typeface="Calibri" panose="020F0502020204030204" pitchFamily="34" charset="0"/>
                <a:cs typeface="Calibri" panose="020F0502020204030204" pitchFamily="34" charset="0"/>
              </a:rPr>
              <a:t>Describir</a:t>
            </a:r>
            <a:r>
              <a:rPr lang="es-MX" sz="1600" b="1" dirty="0">
                <a:solidFill>
                  <a:schemeClr val="tx1"/>
                </a:solidFill>
                <a:latin typeface="Montserrat Light" panose="00000400000000000000" pitchFamily="2" charset="0"/>
              </a:rPr>
              <a:t> </a:t>
            </a:r>
            <a:r>
              <a:rPr lang="es-MX" sz="1600" b="1" dirty="0">
                <a:solidFill>
                  <a:schemeClr val="tx1"/>
                </a:solidFill>
                <a:latin typeface="Calibri" panose="020F0502020204030204" pitchFamily="34" charset="0"/>
                <a:ea typeface="Calibri" panose="020F0502020204030204" pitchFamily="34" charset="0"/>
                <a:cs typeface="Calibri" panose="020F0502020204030204" pitchFamily="34" charset="0"/>
              </a:rPr>
              <a:t>los recursos o elementos utilizados para el desarrollo del proyecto o propuesta:</a:t>
            </a:r>
          </a:p>
          <a:p>
            <a:pPr algn="just"/>
            <a:endParaRPr lang="es-MX"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MX" b="1" dirty="0">
                <a:solidFill>
                  <a:schemeClr val="tx1"/>
                </a:solidFill>
                <a:latin typeface="Calibri" panose="020F0502020204030204" pitchFamily="34" charset="0"/>
                <a:ea typeface="Calibri" panose="020F0502020204030204" pitchFamily="34" charset="0"/>
                <a:cs typeface="Calibri" panose="020F0502020204030204" pitchFamily="34" charset="0"/>
              </a:rPr>
              <a:t>Protoboard : </a:t>
            </a:r>
            <a:r>
              <a:rPr lang="es-MX" dirty="0">
                <a:solidFill>
                  <a:schemeClr val="tx1"/>
                </a:solidFill>
                <a:latin typeface="Calibri" panose="020F0502020204030204" pitchFamily="34" charset="0"/>
                <a:ea typeface="Calibri" panose="020F0502020204030204" pitchFamily="34" charset="0"/>
                <a:cs typeface="Calibri" panose="020F0502020204030204" pitchFamily="34" charset="0"/>
              </a:rPr>
              <a:t>tabla de conexiones electrónicas.</a:t>
            </a:r>
          </a:p>
          <a:p>
            <a:pPr marL="285750" indent="-285750" algn="just">
              <a:buFont typeface="Arial" panose="020B0604020202020204" pitchFamily="34" charset="0"/>
              <a:buChar char="•"/>
            </a:pPr>
            <a:r>
              <a:rPr lang="es-MX" b="1" dirty="0">
                <a:solidFill>
                  <a:schemeClr val="tx1"/>
                </a:solidFill>
                <a:latin typeface="Calibri" panose="020F0502020204030204" pitchFamily="34" charset="0"/>
                <a:ea typeface="Calibri" panose="020F0502020204030204" pitchFamily="34" charset="0"/>
                <a:cs typeface="Calibri" panose="020F0502020204030204" pitchFamily="34" charset="0"/>
              </a:rPr>
              <a:t>Jumper de conexión: </a:t>
            </a:r>
            <a:r>
              <a:rPr lang="es-MX" dirty="0">
                <a:solidFill>
                  <a:schemeClr val="tx1"/>
                </a:solidFill>
                <a:latin typeface="Calibri" panose="020F0502020204030204" pitchFamily="34" charset="0"/>
                <a:ea typeface="Calibri" panose="020F0502020204030204" pitchFamily="34" charset="0"/>
                <a:cs typeface="Calibri" panose="020F0502020204030204" pitchFamily="34" charset="0"/>
              </a:rPr>
              <a:t>Cables de conexión.  </a:t>
            </a:r>
          </a:p>
          <a:p>
            <a:pPr marL="285750" indent="-285750" algn="just">
              <a:buFont typeface="Arial" panose="020B0604020202020204" pitchFamily="34" charset="0"/>
              <a:buChar char="•"/>
            </a:pPr>
            <a:r>
              <a:rPr lang="es-MX" b="1" dirty="0">
                <a:solidFill>
                  <a:schemeClr val="tx1"/>
                </a:solidFill>
                <a:latin typeface="Calibri" panose="020F0502020204030204" pitchFamily="34" charset="0"/>
                <a:ea typeface="Calibri" panose="020F0502020204030204" pitchFamily="34" charset="0"/>
                <a:cs typeface="Calibri" panose="020F0502020204030204" pitchFamily="34" charset="0"/>
              </a:rPr>
              <a:t>Sensor de ultrasónico HC-SR04</a:t>
            </a:r>
            <a:r>
              <a:rPr lang="es-MX" dirty="0">
                <a:solidFill>
                  <a:schemeClr val="tx1"/>
                </a:solidFill>
                <a:latin typeface="Calibri" panose="020F0502020204030204" pitchFamily="34" charset="0"/>
                <a:ea typeface="Calibri" panose="020F0502020204030204" pitchFamily="34" charset="0"/>
                <a:cs typeface="Calibri" panose="020F0502020204030204" pitchFamily="34" charset="0"/>
              </a:rPr>
              <a:t>: Sensor de proximidad para detectar la presencia de personas.</a:t>
            </a:r>
          </a:p>
          <a:p>
            <a:pPr marL="285750" indent="-285750" algn="just">
              <a:buFont typeface="Arial" panose="020B0604020202020204" pitchFamily="34" charset="0"/>
              <a:buChar char="•"/>
            </a:pPr>
            <a:r>
              <a:rPr lang="es-MX" b="1" dirty="0">
                <a:solidFill>
                  <a:schemeClr val="tx1"/>
                </a:solidFill>
                <a:latin typeface="Calibri" panose="020F0502020204030204" pitchFamily="34" charset="0"/>
                <a:ea typeface="Calibri" panose="020F0502020204030204" pitchFamily="34" charset="0"/>
                <a:cs typeface="Calibri" panose="020F0502020204030204" pitchFamily="34" charset="0"/>
              </a:rPr>
              <a:t>Relé de un canal 5v</a:t>
            </a:r>
            <a:r>
              <a:rPr lang="es-MX" dirty="0">
                <a:solidFill>
                  <a:schemeClr val="tx1"/>
                </a:solidFill>
                <a:latin typeface="Calibri" panose="020F0502020204030204" pitchFamily="34" charset="0"/>
                <a:ea typeface="Calibri" panose="020F0502020204030204" pitchFamily="34" charset="0"/>
                <a:cs typeface="Calibri" panose="020F0502020204030204" pitchFamily="34" charset="0"/>
              </a:rPr>
              <a:t>: elemento que sirve de suiche para encender el ventilador </a:t>
            </a:r>
          </a:p>
          <a:p>
            <a:pPr marL="285750" indent="-285750" algn="just">
              <a:buFont typeface="Arial" panose="020B0604020202020204" pitchFamily="34" charset="0"/>
              <a:buChar char="•"/>
            </a:pPr>
            <a:r>
              <a:rPr lang="es-MX" b="1" dirty="0">
                <a:solidFill>
                  <a:schemeClr val="tx1"/>
                </a:solidFill>
                <a:latin typeface="Calibri" panose="020F0502020204030204" pitchFamily="34" charset="0"/>
                <a:ea typeface="Calibri" panose="020F0502020204030204" pitchFamily="34" charset="0"/>
                <a:cs typeface="Calibri" panose="020F0502020204030204" pitchFamily="34" charset="0"/>
              </a:rPr>
              <a:t>Gpio</a:t>
            </a:r>
            <a:r>
              <a:rPr lang="es-MX" dirty="0">
                <a:solidFill>
                  <a:schemeClr val="tx1"/>
                </a:solidFill>
                <a:latin typeface="Calibri" panose="020F0502020204030204" pitchFamily="34" charset="0"/>
                <a:ea typeface="Calibri" panose="020F0502020204030204" pitchFamily="34" charset="0"/>
                <a:cs typeface="Calibri" panose="020F0502020204030204" pitchFamily="34" charset="0"/>
              </a:rPr>
              <a:t>: Placa expansiva que permite hacer las conexiones entre el Protoboard , la microbit , los sensores y elemento periféricos.</a:t>
            </a:r>
          </a:p>
          <a:p>
            <a:pPr marL="285750" indent="-285750" algn="just">
              <a:buFont typeface="Arial" panose="020B0604020202020204" pitchFamily="34" charset="0"/>
              <a:buChar char="•"/>
            </a:pPr>
            <a:r>
              <a:rPr lang="es-MX" b="1" dirty="0">
                <a:solidFill>
                  <a:schemeClr val="tx1"/>
                </a:solidFill>
                <a:latin typeface="Calibri" panose="020F0502020204030204" pitchFamily="34" charset="0"/>
                <a:ea typeface="Calibri" panose="020F0502020204030204" pitchFamily="34" charset="0"/>
                <a:cs typeface="Calibri" panose="020F0502020204030204" pitchFamily="34" charset="0"/>
              </a:rPr>
              <a:t>Microbit V1</a:t>
            </a:r>
            <a:r>
              <a:rPr lang="es-MX" dirty="0">
                <a:solidFill>
                  <a:schemeClr val="tx1"/>
                </a:solidFill>
                <a:latin typeface="Calibri" panose="020F0502020204030204" pitchFamily="34" charset="0"/>
                <a:ea typeface="Calibri" panose="020F0502020204030204" pitchFamily="34" charset="0"/>
                <a:cs typeface="Calibri" panose="020F0502020204030204" pitchFamily="34" charset="0"/>
              </a:rPr>
              <a:t>: tarjeta madre que permite hacer la programación y ejecutar las accione programadas. </a:t>
            </a:r>
          </a:p>
          <a:p>
            <a:pPr marL="285750" indent="-285750" algn="just">
              <a:buFont typeface="Arial" panose="020B0604020202020204" pitchFamily="34" charset="0"/>
              <a:buChar char="•"/>
            </a:pPr>
            <a:r>
              <a:rPr lang="es-MX" b="1" dirty="0">
                <a:solidFill>
                  <a:schemeClr val="tx1"/>
                </a:solidFill>
                <a:latin typeface="Calibri" panose="020F0502020204030204" pitchFamily="34" charset="0"/>
                <a:ea typeface="Calibri" panose="020F0502020204030204" pitchFamily="34" charset="0"/>
                <a:cs typeface="Calibri" panose="020F0502020204030204" pitchFamily="34" charset="0"/>
              </a:rPr>
              <a:t>Motor CC y hélice</a:t>
            </a:r>
            <a:r>
              <a:rPr lang="es-MX" dirty="0">
                <a:solidFill>
                  <a:schemeClr val="tx1"/>
                </a:solidFill>
                <a:latin typeface="Calibri" panose="020F0502020204030204" pitchFamily="34" charset="0"/>
                <a:ea typeface="Calibri" panose="020F0502020204030204" pitchFamily="34" charset="0"/>
                <a:cs typeface="Calibri" panose="020F0502020204030204" pitchFamily="34" charset="0"/>
              </a:rPr>
              <a:t>: sistema que permite generar un flujo de aire y refrescar el medio ambiente donde esta. </a:t>
            </a:r>
          </a:p>
          <a:p>
            <a:pPr marL="285750" indent="-285750" algn="just">
              <a:buFont typeface="Arial" panose="020B0604020202020204" pitchFamily="34" charset="0"/>
              <a:buChar char="•"/>
            </a:pPr>
            <a:r>
              <a:rPr lang="es-MX" b="1" dirty="0">
                <a:solidFill>
                  <a:schemeClr val="tx1"/>
                </a:solidFill>
                <a:latin typeface="Calibri" panose="020F0502020204030204" pitchFamily="34" charset="0"/>
                <a:ea typeface="Calibri" panose="020F0502020204030204" pitchFamily="34" charset="0"/>
                <a:cs typeface="Calibri" panose="020F0502020204030204" pitchFamily="34" charset="0"/>
              </a:rPr>
              <a:t>Maqueta: </a:t>
            </a:r>
            <a:r>
              <a:rPr lang="es-MX" dirty="0">
                <a:solidFill>
                  <a:schemeClr val="tx1"/>
                </a:solidFill>
                <a:latin typeface="Calibri" panose="020F0502020204030204" pitchFamily="34" charset="0"/>
                <a:ea typeface="Calibri" panose="020F0502020204030204" pitchFamily="34" charset="0"/>
                <a:cs typeface="Calibri" panose="020F0502020204030204" pitchFamily="34" charset="0"/>
              </a:rPr>
              <a:t>sistema que modela un salón  hecho en acrílico.</a:t>
            </a:r>
          </a:p>
        </p:txBody>
      </p:sp>
      <p:sp>
        <p:nvSpPr>
          <p:cNvPr id="3" name="CuadroTexto 2">
            <a:extLst>
              <a:ext uri="{FF2B5EF4-FFF2-40B4-BE49-F238E27FC236}">
                <a16:creationId xmlns:a16="http://schemas.microsoft.com/office/drawing/2014/main" id="{DE77FF64-F5A3-B0D4-35DE-EBF51DA67E0A}"/>
              </a:ext>
            </a:extLst>
          </p:cNvPr>
          <p:cNvSpPr txBox="1"/>
          <p:nvPr/>
        </p:nvSpPr>
        <p:spPr>
          <a:xfrm>
            <a:off x="5019199" y="3112175"/>
            <a:ext cx="3850480" cy="2031325"/>
          </a:xfrm>
          <a:prstGeom prst="rect">
            <a:avLst/>
          </a:prstGeom>
          <a:noFill/>
        </p:spPr>
        <p:txBody>
          <a:bodyPr wrap="square" rtlCol="0">
            <a:spAutoFit/>
          </a:bodyPr>
          <a:lstStyle/>
          <a:p>
            <a:pPr algn="just"/>
            <a:r>
              <a:rPr lang="es-MX" b="1" dirty="0">
                <a:solidFill>
                  <a:schemeClr val="tx1"/>
                </a:solidFill>
                <a:latin typeface="Calibri" panose="020F0502020204030204" pitchFamily="34" charset="0"/>
                <a:ea typeface="Calibri" panose="020F0502020204030204" pitchFamily="34" charset="0"/>
                <a:cs typeface="Calibri" panose="020F0502020204030204" pitchFamily="34" charset="0"/>
              </a:rPr>
              <a:t>Listado de recursos:</a:t>
            </a:r>
          </a:p>
          <a:p>
            <a:pPr marL="285750" indent="-285750" algn="just">
              <a:buFont typeface="Wingdings" panose="05000000000000000000" pitchFamily="2" charset="2"/>
              <a:buChar char="ü"/>
            </a:pPr>
            <a:r>
              <a:rPr lang="es-MX" dirty="0">
                <a:solidFill>
                  <a:schemeClr val="tx1"/>
                </a:solidFill>
                <a:latin typeface="Calibri" panose="020F0502020204030204" pitchFamily="34" charset="0"/>
                <a:ea typeface="Calibri" panose="020F0502020204030204" pitchFamily="34" charset="0"/>
                <a:cs typeface="Calibri" panose="020F0502020204030204" pitchFamily="34" charset="0"/>
              </a:rPr>
              <a:t>Protoboard </a:t>
            </a:r>
          </a:p>
          <a:p>
            <a:pPr marL="285750" indent="-285750" algn="just">
              <a:buFont typeface="Wingdings" panose="05000000000000000000" pitchFamily="2" charset="2"/>
              <a:buChar char="ü"/>
            </a:pPr>
            <a:r>
              <a:rPr lang="es-MX" dirty="0">
                <a:solidFill>
                  <a:schemeClr val="tx1"/>
                </a:solidFill>
                <a:latin typeface="Calibri" panose="020F0502020204030204" pitchFamily="34" charset="0"/>
                <a:ea typeface="Calibri" panose="020F0502020204030204" pitchFamily="34" charset="0"/>
                <a:cs typeface="Calibri" panose="020F0502020204030204" pitchFamily="34" charset="0"/>
              </a:rPr>
              <a:t>Jumper de conexión </a:t>
            </a:r>
          </a:p>
          <a:p>
            <a:pPr marL="285750" indent="-285750" algn="just">
              <a:buFont typeface="Wingdings" panose="05000000000000000000" pitchFamily="2" charset="2"/>
              <a:buChar char="ü"/>
            </a:pPr>
            <a:r>
              <a:rPr lang="es-MX" dirty="0">
                <a:solidFill>
                  <a:schemeClr val="tx1"/>
                </a:solidFill>
                <a:latin typeface="Calibri" panose="020F0502020204030204" pitchFamily="34" charset="0"/>
                <a:ea typeface="Calibri" panose="020F0502020204030204" pitchFamily="34" charset="0"/>
                <a:cs typeface="Calibri" panose="020F0502020204030204" pitchFamily="34" charset="0"/>
              </a:rPr>
              <a:t>Sensor de ultrasónico HC-SR04</a:t>
            </a:r>
          </a:p>
          <a:p>
            <a:pPr marL="285750" indent="-285750" algn="just">
              <a:buFont typeface="Wingdings" panose="05000000000000000000" pitchFamily="2" charset="2"/>
              <a:buChar char="ü"/>
            </a:pPr>
            <a:r>
              <a:rPr lang="es-MX" dirty="0">
                <a:solidFill>
                  <a:schemeClr val="tx1"/>
                </a:solidFill>
                <a:latin typeface="Calibri" panose="020F0502020204030204" pitchFamily="34" charset="0"/>
                <a:ea typeface="Calibri" panose="020F0502020204030204" pitchFamily="34" charset="0"/>
                <a:cs typeface="Calibri" panose="020F0502020204030204" pitchFamily="34" charset="0"/>
              </a:rPr>
              <a:t>Relé de un canal 5v </a:t>
            </a:r>
          </a:p>
          <a:p>
            <a:pPr marL="285750" indent="-285750" algn="just">
              <a:buFont typeface="Wingdings" panose="05000000000000000000" pitchFamily="2" charset="2"/>
              <a:buChar char="ü"/>
            </a:pPr>
            <a:r>
              <a:rPr lang="es-MX" dirty="0">
                <a:solidFill>
                  <a:schemeClr val="tx1"/>
                </a:solidFill>
                <a:latin typeface="Calibri" panose="020F0502020204030204" pitchFamily="34" charset="0"/>
                <a:ea typeface="Calibri" panose="020F0502020204030204" pitchFamily="34" charset="0"/>
                <a:cs typeface="Calibri" panose="020F0502020204030204" pitchFamily="34" charset="0"/>
              </a:rPr>
              <a:t>(2) cargadores de 5v de alimentación</a:t>
            </a:r>
          </a:p>
          <a:p>
            <a:pPr marL="285750" indent="-285750" algn="just">
              <a:buFont typeface="Wingdings" panose="05000000000000000000" pitchFamily="2" charset="2"/>
              <a:buChar char="ü"/>
            </a:pPr>
            <a:r>
              <a:rPr lang="es-MX" dirty="0">
                <a:solidFill>
                  <a:schemeClr val="tx1"/>
                </a:solidFill>
                <a:latin typeface="Calibri" panose="020F0502020204030204" pitchFamily="34" charset="0"/>
                <a:ea typeface="Calibri" panose="020F0502020204030204" pitchFamily="34" charset="0"/>
                <a:cs typeface="Calibri" panose="020F0502020204030204" pitchFamily="34" charset="0"/>
              </a:rPr>
              <a:t>Gpio</a:t>
            </a:r>
          </a:p>
          <a:p>
            <a:pPr marL="285750" indent="-285750" algn="just">
              <a:buFont typeface="Wingdings" panose="05000000000000000000" pitchFamily="2" charset="2"/>
              <a:buChar char="ü"/>
            </a:pPr>
            <a:r>
              <a:rPr lang="es-MX" dirty="0">
                <a:solidFill>
                  <a:schemeClr val="tx1"/>
                </a:solidFill>
                <a:latin typeface="Calibri" panose="020F0502020204030204" pitchFamily="34" charset="0"/>
                <a:ea typeface="Calibri" panose="020F0502020204030204" pitchFamily="34" charset="0"/>
                <a:cs typeface="Calibri" panose="020F0502020204030204" pitchFamily="34" charset="0"/>
              </a:rPr>
              <a:t>Microbit V1</a:t>
            </a:r>
          </a:p>
          <a:p>
            <a:pPr marL="285750" indent="-285750" algn="just">
              <a:buFont typeface="Wingdings" panose="05000000000000000000" pitchFamily="2" charset="2"/>
              <a:buChar char="ü"/>
            </a:pPr>
            <a:r>
              <a:rPr lang="es-MX" dirty="0">
                <a:solidFill>
                  <a:schemeClr val="tx1"/>
                </a:solidFill>
                <a:latin typeface="Calibri" panose="020F0502020204030204" pitchFamily="34" charset="0"/>
                <a:ea typeface="Calibri" panose="020F0502020204030204" pitchFamily="34" charset="0"/>
                <a:cs typeface="Calibri" panose="020F0502020204030204" pitchFamily="34" charset="0"/>
              </a:rPr>
              <a:t>Motor CC y hélice</a:t>
            </a:r>
          </a:p>
        </p:txBody>
      </p:sp>
      <p:pic>
        <p:nvPicPr>
          <p:cNvPr id="9" name="Imagen 8" descr="Imagen que contiene interior, tabla, pequeño, espejo&#10;&#10;Descripción generada automáticamente">
            <a:extLst>
              <a:ext uri="{FF2B5EF4-FFF2-40B4-BE49-F238E27FC236}">
                <a16:creationId xmlns:a16="http://schemas.microsoft.com/office/drawing/2014/main" id="{5EDB983E-62E2-41D5-13C6-B01888620595}"/>
              </a:ext>
            </a:extLst>
          </p:cNvPr>
          <p:cNvPicPr>
            <a:picLocks noChangeAspect="1"/>
          </p:cNvPicPr>
          <p:nvPr/>
        </p:nvPicPr>
        <p:blipFill rotWithShape="1">
          <a:blip r:embed="rId6"/>
          <a:srcRect t="5839" r="15057"/>
          <a:stretch/>
        </p:blipFill>
        <p:spPr>
          <a:xfrm>
            <a:off x="4820164" y="760029"/>
            <a:ext cx="3724517" cy="2322401"/>
          </a:xfrm>
          <a:prstGeom prst="rect">
            <a:avLst/>
          </a:prstGeom>
        </p:spPr>
      </p:pic>
    </p:spTree>
    <p:extLst>
      <p:ext uri="{BB962C8B-B14F-4D97-AF65-F5344CB8AC3E}">
        <p14:creationId xmlns:p14="http://schemas.microsoft.com/office/powerpoint/2010/main" val="389301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0;p35">
            <a:extLst>
              <a:ext uri="{FF2B5EF4-FFF2-40B4-BE49-F238E27FC236}">
                <a16:creationId xmlns:a16="http://schemas.microsoft.com/office/drawing/2014/main" id="{34414BB5-3228-05E3-651C-73185CFAD372}"/>
              </a:ext>
            </a:extLst>
          </p:cNvPr>
          <p:cNvSpPr txBox="1">
            <a:spLocks noGrp="1"/>
          </p:cNvSpPr>
          <p:nvPr>
            <p:ph type="title"/>
          </p:nvPr>
        </p:nvSpPr>
        <p:spPr>
          <a:xfrm>
            <a:off x="2820197" y="0"/>
            <a:ext cx="3430582" cy="708569"/>
          </a:xfrm>
          <a:prstGeom prst="rect">
            <a:avLst/>
          </a:prstGeom>
        </p:spPr>
        <p:txBody>
          <a:bodyPr spcFirstLastPara="1" wrap="square" lIns="91425" tIns="91425" rIns="91425" bIns="91425" anchor="t" anchorCtr="0">
            <a:noAutofit/>
          </a:bodyPr>
          <a:lstStyle/>
          <a:p>
            <a:pPr algn="ctr"/>
            <a:r>
              <a:rPr lang="es-ES" sz="3200" b="1" dirty="0">
                <a:solidFill>
                  <a:schemeClr val="tx1"/>
                </a:solidFill>
                <a:latin typeface="Montserrat" pitchFamily="2" charset="0"/>
                <a:cs typeface="Calibri" panose="020F0502020204030204" pitchFamily="34" charset="0"/>
                <a:sym typeface="Montserrat"/>
              </a:rPr>
              <a:t>Metodología</a:t>
            </a:r>
            <a:r>
              <a:rPr lang="es-ES" b="1" dirty="0">
                <a:solidFill>
                  <a:schemeClr val="tx1"/>
                </a:solidFill>
                <a:latin typeface="Montserrat" pitchFamily="2" charset="0"/>
                <a:cs typeface="Calibri" panose="020F0502020204030204" pitchFamily="34" charset="0"/>
                <a:sym typeface="Montserrat"/>
              </a:rPr>
              <a:t> </a:t>
            </a:r>
            <a:endParaRPr sz="3600" b="1" dirty="0">
              <a:solidFill>
                <a:schemeClr val="dk1"/>
              </a:solidFill>
              <a:latin typeface="Montserrat"/>
              <a:ea typeface="Montserrat"/>
              <a:cs typeface="Montserrat"/>
              <a:sym typeface="Montserrat"/>
            </a:endParaRPr>
          </a:p>
        </p:txBody>
      </p:sp>
      <p:sp>
        <p:nvSpPr>
          <p:cNvPr id="4" name="CuadroTexto 2">
            <a:extLst>
              <a:ext uri="{FF2B5EF4-FFF2-40B4-BE49-F238E27FC236}">
                <a16:creationId xmlns:a16="http://schemas.microsoft.com/office/drawing/2014/main" id="{5D4828D5-BDCE-8802-1C24-DF9F80A057AF}"/>
              </a:ext>
            </a:extLst>
          </p:cNvPr>
          <p:cNvSpPr txBox="1"/>
          <p:nvPr/>
        </p:nvSpPr>
        <p:spPr>
          <a:xfrm>
            <a:off x="269576" y="708569"/>
            <a:ext cx="8600104" cy="4342279"/>
          </a:xfrm>
          <a:prstGeom prst="rect">
            <a:avLst/>
          </a:prstGeom>
          <a:noFill/>
        </p:spPr>
        <p:txBody>
          <a:bodyPr wrap="square" rtlCol="0">
            <a:spAutoFit/>
          </a:bodyPr>
          <a:lstStyle/>
          <a:p>
            <a:pPr algn="just">
              <a:lnSpc>
                <a:spcPct val="107000"/>
              </a:lnSpc>
              <a:spcAft>
                <a:spcPts val="800"/>
              </a:spcAft>
            </a:pPr>
            <a:r>
              <a:rPr lang="es-CO" sz="1800" kern="100" dirty="0">
                <a:effectLst/>
                <a:latin typeface="Calibri" panose="020F0502020204030204" pitchFamily="34" charset="0"/>
                <a:ea typeface="Calibri" panose="020F0502020204030204" pitchFamily="34" charset="0"/>
                <a:cs typeface="Times New Roman" panose="02020603050405020304" pitchFamily="18" charset="0"/>
              </a:rPr>
              <a:t>La metodología utilizada, es el aprendizaje basado en proyecto, que consiste en encontrar un problema en el entorno y tratar de dar solución, con los recursos que estén al alcance de los estudiantes. En nuestro caso, se evidencia que los estudiantes de la jornada tarde suelen dejar los ventiladores prendido incrementando el costo de la energía en la institución.</a:t>
            </a:r>
          </a:p>
          <a:p>
            <a:pPr algn="just">
              <a:lnSpc>
                <a:spcPct val="107000"/>
              </a:lnSpc>
              <a:spcAft>
                <a:spcPts val="800"/>
              </a:spcAft>
            </a:pPr>
            <a:r>
              <a:rPr lang="es-CO" sz="1800" kern="100" dirty="0">
                <a:effectLst/>
                <a:latin typeface="Calibri" panose="020F0502020204030204" pitchFamily="34" charset="0"/>
                <a:ea typeface="Calibri" panose="020F0502020204030204" pitchFamily="34" charset="0"/>
                <a:cs typeface="Times New Roman" panose="02020603050405020304" pitchFamily="18" charset="0"/>
              </a:rPr>
              <a:t>Por ello se pensó en un sistema de ventilación para que se apagara de forma automática, minimizando el costo de energía y subsanar esta problemática.</a:t>
            </a:r>
          </a:p>
          <a:p>
            <a:pPr algn="just">
              <a:lnSpc>
                <a:spcPct val="107000"/>
              </a:lnSpc>
              <a:spcAft>
                <a:spcPts val="800"/>
              </a:spcAft>
            </a:pPr>
            <a:r>
              <a:rPr lang="es-CO" sz="1800" kern="100" dirty="0">
                <a:effectLst/>
                <a:latin typeface="Calibri" panose="020F0502020204030204" pitchFamily="34" charset="0"/>
                <a:ea typeface="Calibri" panose="020F0502020204030204" pitchFamily="34" charset="0"/>
                <a:cs typeface="Times New Roman" panose="02020603050405020304" pitchFamily="18" charset="0"/>
              </a:rPr>
              <a:t>Inicialmente se recibió una lluvia de ideas de los jóvenes mirando las posibles soluciones:</a:t>
            </a:r>
          </a:p>
          <a:p>
            <a:pPr marL="342900" lvl="0" indent="-342900" algn="just">
              <a:lnSpc>
                <a:spcPct val="107000"/>
              </a:lnSpc>
              <a:buFont typeface="+mj-lt"/>
              <a:buAutoNum type="arabicPeriod"/>
            </a:pPr>
            <a:r>
              <a:rPr lang="es-CO" sz="1800" kern="100" dirty="0">
                <a:effectLst/>
                <a:latin typeface="Calibri" panose="020F0502020204030204" pitchFamily="34" charset="0"/>
                <a:ea typeface="Calibri" panose="020F0502020204030204" pitchFamily="34" charset="0"/>
                <a:cs typeface="Times New Roman" panose="02020603050405020304" pitchFamily="18" charset="0"/>
              </a:rPr>
              <a:t>Usar un Arduino.</a:t>
            </a:r>
          </a:p>
          <a:p>
            <a:pPr marL="342900" lvl="0" indent="-342900" algn="just">
              <a:lnSpc>
                <a:spcPct val="107000"/>
              </a:lnSpc>
              <a:buFont typeface="+mj-lt"/>
              <a:buAutoNum type="arabicPeriod"/>
            </a:pPr>
            <a:r>
              <a:rPr lang="es-CO" sz="1800" kern="100" dirty="0">
                <a:effectLst/>
                <a:latin typeface="Calibri" panose="020F0502020204030204" pitchFamily="34" charset="0"/>
                <a:ea typeface="Calibri" panose="020F0502020204030204" pitchFamily="34" charset="0"/>
                <a:cs typeface="Times New Roman" panose="02020603050405020304" pitchFamily="18" charset="0"/>
              </a:rPr>
              <a:t>Apagarlo con un control remeto con el celular.</a:t>
            </a:r>
          </a:p>
          <a:p>
            <a:pPr marL="342900" lvl="0" indent="-342900" algn="just">
              <a:lnSpc>
                <a:spcPct val="107000"/>
              </a:lnSpc>
              <a:spcAft>
                <a:spcPts val="800"/>
              </a:spcAft>
              <a:buFont typeface="+mj-lt"/>
              <a:buAutoNum type="arabicPeriod"/>
            </a:pPr>
            <a:r>
              <a:rPr lang="es-CO" sz="1800" kern="100" dirty="0">
                <a:effectLst/>
                <a:latin typeface="Calibri" panose="020F0502020204030204" pitchFamily="34" charset="0"/>
                <a:ea typeface="Calibri" panose="020F0502020204030204" pitchFamily="34" charset="0"/>
                <a:cs typeface="Times New Roman" panose="02020603050405020304" pitchFamily="18" charset="0"/>
              </a:rPr>
              <a:t>No mencionaron la microbit</a:t>
            </a:r>
          </a:p>
          <a:p>
            <a:pPr algn="just">
              <a:lnSpc>
                <a:spcPct val="107000"/>
              </a:lnSpc>
              <a:spcAft>
                <a:spcPts val="800"/>
              </a:spcAft>
            </a:pPr>
            <a:r>
              <a:rPr lang="es-CO" sz="1800" kern="100" dirty="0">
                <a:effectLst/>
                <a:latin typeface="Calibri" panose="020F0502020204030204" pitchFamily="34" charset="0"/>
                <a:ea typeface="Calibri" panose="020F0502020204030204" pitchFamily="34" charset="0"/>
                <a:cs typeface="Times New Roman" panose="02020603050405020304" pitchFamily="18" charset="0"/>
              </a:rPr>
              <a:t>Después de varios días e inducir el uso de la placa microbit se optó por hacer un sistema usando dicha placa </a:t>
            </a:r>
          </a:p>
        </p:txBody>
      </p:sp>
      <p:pic>
        <p:nvPicPr>
          <p:cNvPr id="5" name="Imagen 4">
            <a:extLst>
              <a:ext uri="{FF2B5EF4-FFF2-40B4-BE49-F238E27FC236}">
                <a16:creationId xmlns:a16="http://schemas.microsoft.com/office/drawing/2014/main" id="{784D2EA2-AB01-FF06-7504-5445AFC83731}"/>
              </a:ext>
            </a:extLst>
          </p:cNvPr>
          <p:cNvPicPr>
            <a:picLocks noChangeAspect="1"/>
          </p:cNvPicPr>
          <p:nvPr/>
        </p:nvPicPr>
        <p:blipFill>
          <a:blip r:embed="rId2"/>
          <a:stretch>
            <a:fillRect/>
          </a:stretch>
        </p:blipFill>
        <p:spPr>
          <a:xfrm>
            <a:off x="7383156" y="4372353"/>
            <a:ext cx="1629294" cy="507739"/>
          </a:xfrm>
          <a:prstGeom prst="rect">
            <a:avLst/>
          </a:prstGeom>
        </p:spPr>
      </p:pic>
      <p:pic>
        <p:nvPicPr>
          <p:cNvPr id="6" name="Imagen 5">
            <a:extLst>
              <a:ext uri="{FF2B5EF4-FFF2-40B4-BE49-F238E27FC236}">
                <a16:creationId xmlns:a16="http://schemas.microsoft.com/office/drawing/2014/main" id="{FBFBF802-98F0-DBCA-53EC-CF9497767BD0}"/>
              </a:ext>
            </a:extLst>
          </p:cNvPr>
          <p:cNvPicPr>
            <a:picLocks noChangeAspect="1"/>
          </p:cNvPicPr>
          <p:nvPr/>
        </p:nvPicPr>
        <p:blipFill>
          <a:blip r:embed="rId3"/>
          <a:stretch>
            <a:fillRect/>
          </a:stretch>
        </p:blipFill>
        <p:spPr>
          <a:xfrm>
            <a:off x="269575" y="169221"/>
            <a:ext cx="1261871" cy="466473"/>
          </a:xfrm>
          <a:prstGeom prst="rect">
            <a:avLst/>
          </a:prstGeom>
        </p:spPr>
      </p:pic>
      <p:pic>
        <p:nvPicPr>
          <p:cNvPr id="7" name="Imagen 6">
            <a:extLst>
              <a:ext uri="{FF2B5EF4-FFF2-40B4-BE49-F238E27FC236}">
                <a16:creationId xmlns:a16="http://schemas.microsoft.com/office/drawing/2014/main" id="{9E544659-8F54-781B-8FC6-83FEBA42CFD7}"/>
              </a:ext>
            </a:extLst>
          </p:cNvPr>
          <p:cNvPicPr>
            <a:picLocks noChangeAspect="1"/>
          </p:cNvPicPr>
          <p:nvPr/>
        </p:nvPicPr>
        <p:blipFill>
          <a:blip r:embed="rId4"/>
          <a:stretch>
            <a:fillRect/>
          </a:stretch>
        </p:blipFill>
        <p:spPr>
          <a:xfrm>
            <a:off x="7607809" y="286455"/>
            <a:ext cx="1261870" cy="330856"/>
          </a:xfrm>
          <a:prstGeom prst="rect">
            <a:avLst/>
          </a:prstGeom>
        </p:spPr>
      </p:pic>
    </p:spTree>
    <p:extLst>
      <p:ext uri="{BB962C8B-B14F-4D97-AF65-F5344CB8AC3E}">
        <p14:creationId xmlns:p14="http://schemas.microsoft.com/office/powerpoint/2010/main" val="144309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0;p35">
            <a:extLst>
              <a:ext uri="{FF2B5EF4-FFF2-40B4-BE49-F238E27FC236}">
                <a16:creationId xmlns:a16="http://schemas.microsoft.com/office/drawing/2014/main" id="{34414BB5-3228-05E3-651C-73185CFAD372}"/>
              </a:ext>
            </a:extLst>
          </p:cNvPr>
          <p:cNvSpPr txBox="1">
            <a:spLocks noGrp="1"/>
          </p:cNvSpPr>
          <p:nvPr>
            <p:ph type="title"/>
          </p:nvPr>
        </p:nvSpPr>
        <p:spPr>
          <a:xfrm>
            <a:off x="1841058" y="507556"/>
            <a:ext cx="5846281" cy="821513"/>
          </a:xfrm>
          <a:prstGeom prst="rect">
            <a:avLst/>
          </a:prstGeom>
        </p:spPr>
        <p:txBody>
          <a:bodyPr spcFirstLastPara="1" wrap="square" lIns="91425" tIns="91425" rIns="91425" bIns="91425" anchor="t" anchorCtr="0">
            <a:noAutofit/>
          </a:bodyPr>
          <a:lstStyle/>
          <a:p>
            <a:pPr algn="ctr"/>
            <a:r>
              <a:rPr lang="es-ES" b="1" dirty="0">
                <a:solidFill>
                  <a:schemeClr val="tx1"/>
                </a:solidFill>
                <a:latin typeface="Montserrat" pitchFamily="2" charset="0"/>
                <a:cs typeface="Calibri" panose="020F0502020204030204" pitchFamily="34" charset="0"/>
              </a:rPr>
              <a:t>Solución del problema</a:t>
            </a:r>
            <a:r>
              <a:rPr lang="es-ES" b="1" dirty="0">
                <a:solidFill>
                  <a:schemeClr val="tx1"/>
                </a:solidFill>
                <a:latin typeface="Montserrat" pitchFamily="2" charset="0"/>
                <a:cs typeface="Calibri" panose="020F0502020204030204" pitchFamily="34" charset="0"/>
                <a:sym typeface="Montserrat"/>
              </a:rPr>
              <a:t> </a:t>
            </a:r>
            <a:endParaRPr sz="3600" b="1" dirty="0">
              <a:solidFill>
                <a:schemeClr val="dk1"/>
              </a:solidFill>
              <a:latin typeface="Montserrat"/>
              <a:ea typeface="Montserrat"/>
              <a:cs typeface="Montserrat"/>
              <a:sym typeface="Montserrat"/>
            </a:endParaRPr>
          </a:p>
        </p:txBody>
      </p:sp>
      <p:pic>
        <p:nvPicPr>
          <p:cNvPr id="5" name="Imagen 4">
            <a:extLst>
              <a:ext uri="{FF2B5EF4-FFF2-40B4-BE49-F238E27FC236}">
                <a16:creationId xmlns:a16="http://schemas.microsoft.com/office/drawing/2014/main" id="{784D2EA2-AB01-FF06-7504-5445AFC83731}"/>
              </a:ext>
            </a:extLst>
          </p:cNvPr>
          <p:cNvPicPr>
            <a:picLocks noChangeAspect="1"/>
          </p:cNvPicPr>
          <p:nvPr/>
        </p:nvPicPr>
        <p:blipFill>
          <a:blip r:embed="rId2"/>
          <a:stretch>
            <a:fillRect/>
          </a:stretch>
        </p:blipFill>
        <p:spPr>
          <a:xfrm>
            <a:off x="7383156" y="4372353"/>
            <a:ext cx="1629294" cy="507739"/>
          </a:xfrm>
          <a:prstGeom prst="rect">
            <a:avLst/>
          </a:prstGeom>
        </p:spPr>
      </p:pic>
      <p:pic>
        <p:nvPicPr>
          <p:cNvPr id="6" name="Imagen 5">
            <a:extLst>
              <a:ext uri="{FF2B5EF4-FFF2-40B4-BE49-F238E27FC236}">
                <a16:creationId xmlns:a16="http://schemas.microsoft.com/office/drawing/2014/main" id="{FBFBF802-98F0-DBCA-53EC-CF9497767BD0}"/>
              </a:ext>
            </a:extLst>
          </p:cNvPr>
          <p:cNvPicPr>
            <a:picLocks noChangeAspect="1"/>
          </p:cNvPicPr>
          <p:nvPr/>
        </p:nvPicPr>
        <p:blipFill>
          <a:blip r:embed="rId3"/>
          <a:stretch>
            <a:fillRect/>
          </a:stretch>
        </p:blipFill>
        <p:spPr>
          <a:xfrm>
            <a:off x="269575" y="274321"/>
            <a:ext cx="1261871" cy="466473"/>
          </a:xfrm>
          <a:prstGeom prst="rect">
            <a:avLst/>
          </a:prstGeom>
        </p:spPr>
      </p:pic>
      <p:pic>
        <p:nvPicPr>
          <p:cNvPr id="7" name="Imagen 6">
            <a:extLst>
              <a:ext uri="{FF2B5EF4-FFF2-40B4-BE49-F238E27FC236}">
                <a16:creationId xmlns:a16="http://schemas.microsoft.com/office/drawing/2014/main" id="{9E544659-8F54-781B-8FC6-83FEBA42CFD7}"/>
              </a:ext>
            </a:extLst>
          </p:cNvPr>
          <p:cNvPicPr>
            <a:picLocks noChangeAspect="1"/>
          </p:cNvPicPr>
          <p:nvPr/>
        </p:nvPicPr>
        <p:blipFill>
          <a:blip r:embed="rId4"/>
          <a:stretch>
            <a:fillRect/>
          </a:stretch>
        </p:blipFill>
        <p:spPr>
          <a:xfrm>
            <a:off x="7607809" y="286455"/>
            <a:ext cx="1261870" cy="330856"/>
          </a:xfrm>
          <a:prstGeom prst="rect">
            <a:avLst/>
          </a:prstGeom>
        </p:spPr>
      </p:pic>
      <p:sp>
        <p:nvSpPr>
          <p:cNvPr id="10" name="CuadroTexto 9">
            <a:extLst>
              <a:ext uri="{FF2B5EF4-FFF2-40B4-BE49-F238E27FC236}">
                <a16:creationId xmlns:a16="http://schemas.microsoft.com/office/drawing/2014/main" id="{1E9DEED5-1447-93B4-AD57-5D69D82C7098}"/>
              </a:ext>
            </a:extLst>
          </p:cNvPr>
          <p:cNvSpPr txBox="1"/>
          <p:nvPr/>
        </p:nvSpPr>
        <p:spPr>
          <a:xfrm>
            <a:off x="181440" y="1608633"/>
            <a:ext cx="8688239" cy="3447419"/>
          </a:xfrm>
          <a:prstGeom prst="rect">
            <a:avLst/>
          </a:prstGeom>
          <a:noFill/>
        </p:spPr>
        <p:txBody>
          <a:bodyPr wrap="square">
            <a:spAutoFit/>
          </a:bodyPr>
          <a:lstStyle/>
          <a:p>
            <a:pPr marL="228600" algn="just">
              <a:lnSpc>
                <a:spcPct val="107000"/>
              </a:lnSpc>
            </a:pPr>
            <a:r>
              <a:rPr lang="es-CO" sz="1600" b="1" kern="100" dirty="0">
                <a:effectLst/>
                <a:latin typeface="Calibri" panose="020F0502020204030204" pitchFamily="34" charset="0"/>
                <a:ea typeface="Calibri" panose="020F0502020204030204" pitchFamily="34" charset="0"/>
                <a:cs typeface="Times New Roman" panose="02020603050405020304" pitchFamily="18" charset="0"/>
              </a:rPr>
              <a:t>Momento 1: </a:t>
            </a:r>
            <a:r>
              <a:rPr lang="es-CO" sz="1600" kern="100" dirty="0">
                <a:effectLst/>
                <a:latin typeface="Calibri" panose="020F0502020204030204" pitchFamily="34" charset="0"/>
                <a:ea typeface="Calibri" panose="020F0502020204030204" pitchFamily="34" charset="0"/>
                <a:cs typeface="Times New Roman" panose="02020603050405020304" pitchFamily="18" charset="0"/>
              </a:rPr>
              <a:t>Se realizaron grupo de trabajo de 4 estudiante, dejando una consulta como sistema de ventilación se puede construir, que materiales se usan para dicha construcción. ( trajeron varias ideas ), se definió lo que debía conseguir de materiales.</a:t>
            </a:r>
          </a:p>
          <a:p>
            <a:pPr marL="228600" algn="just">
              <a:lnSpc>
                <a:spcPct val="107000"/>
              </a:lnSpc>
            </a:pPr>
            <a:r>
              <a:rPr lang="es-CO"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28600" algn="just">
              <a:lnSpc>
                <a:spcPct val="107000"/>
              </a:lnSpc>
            </a:pPr>
            <a:r>
              <a:rPr lang="es-CO" sz="1600" b="1" kern="100" dirty="0">
                <a:effectLst/>
                <a:latin typeface="Calibri" panose="020F0502020204030204" pitchFamily="34" charset="0"/>
                <a:ea typeface="Calibri" panose="020F0502020204030204" pitchFamily="34" charset="0"/>
                <a:cs typeface="Times New Roman" panose="02020603050405020304" pitchFamily="18" charset="0"/>
              </a:rPr>
              <a:t>Momento 2: </a:t>
            </a:r>
            <a:r>
              <a:rPr lang="es-CO" sz="1600" kern="100" dirty="0">
                <a:effectLst/>
                <a:latin typeface="Calibri" panose="020F0502020204030204" pitchFamily="34" charset="0"/>
                <a:ea typeface="Calibri" panose="020F0502020204030204" pitchFamily="34" charset="0"/>
                <a:cs typeface="Times New Roman" panose="02020603050405020304" pitchFamily="18" charset="0"/>
              </a:rPr>
              <a:t>Diseño de la maqueta, recolección y compra de materiales, presupuesto.</a:t>
            </a:r>
          </a:p>
          <a:p>
            <a:pPr marL="228600" algn="just">
              <a:lnSpc>
                <a:spcPct val="107000"/>
              </a:lnSpc>
            </a:pPr>
            <a:r>
              <a:rPr lang="es-CO" sz="16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228600" algn="just">
              <a:lnSpc>
                <a:spcPct val="107000"/>
              </a:lnSpc>
            </a:pPr>
            <a:r>
              <a:rPr lang="es-CO" sz="1600" b="1" kern="100" dirty="0">
                <a:effectLst/>
                <a:latin typeface="Calibri" panose="020F0502020204030204" pitchFamily="34" charset="0"/>
                <a:ea typeface="Calibri" panose="020F0502020204030204" pitchFamily="34" charset="0"/>
                <a:cs typeface="Times New Roman" panose="02020603050405020304" pitchFamily="18" charset="0"/>
              </a:rPr>
              <a:t>Momento 3: </a:t>
            </a:r>
            <a:r>
              <a:rPr lang="es-CO" sz="1600" kern="100" dirty="0">
                <a:effectLst/>
                <a:latin typeface="Calibri" panose="020F0502020204030204" pitchFamily="34" charset="0"/>
                <a:ea typeface="Calibri" panose="020F0502020204030204" pitchFamily="34" charset="0"/>
                <a:cs typeface="Times New Roman" panose="02020603050405020304" pitchFamily="18" charset="0"/>
              </a:rPr>
              <a:t>Construcción de la maqueta y conexión de todo el sistema electrónico </a:t>
            </a:r>
          </a:p>
          <a:p>
            <a:pPr marL="228600" algn="just">
              <a:lnSpc>
                <a:spcPct val="107000"/>
              </a:lnSpc>
            </a:pPr>
            <a:r>
              <a:rPr lang="es-CO"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28600" algn="just">
              <a:lnSpc>
                <a:spcPct val="107000"/>
              </a:lnSpc>
              <a:spcAft>
                <a:spcPts val="800"/>
              </a:spcAft>
            </a:pPr>
            <a:r>
              <a:rPr lang="es-CO" sz="1600" b="1" kern="100" dirty="0">
                <a:effectLst/>
                <a:latin typeface="Calibri" panose="020F0502020204030204" pitchFamily="34" charset="0"/>
                <a:ea typeface="Calibri" panose="020F0502020204030204" pitchFamily="34" charset="0"/>
                <a:cs typeface="Times New Roman" panose="02020603050405020304" pitchFamily="18" charset="0"/>
              </a:rPr>
              <a:t>Momento 4: </a:t>
            </a:r>
            <a:r>
              <a:rPr lang="es-CO" sz="1600" kern="100" dirty="0">
                <a:effectLst/>
                <a:latin typeface="Calibri" panose="020F0502020204030204" pitchFamily="34" charset="0"/>
                <a:ea typeface="Calibri" panose="020F0502020204030204" pitchFamily="34" charset="0"/>
                <a:cs typeface="Times New Roman" panose="02020603050405020304" pitchFamily="18" charset="0"/>
              </a:rPr>
              <a:t>programación en makecode a través de ensayo error viendo tutoriales en youtube.</a:t>
            </a:r>
          </a:p>
          <a:p>
            <a:pPr marL="228600" algn="just">
              <a:lnSpc>
                <a:spcPct val="107000"/>
              </a:lnSpc>
              <a:spcAft>
                <a:spcPts val="800"/>
              </a:spcAft>
            </a:pPr>
            <a:r>
              <a:rPr lang="es-CO" sz="1600" b="1" kern="100" dirty="0">
                <a:effectLst/>
                <a:latin typeface="Calibri" panose="020F0502020204030204" pitchFamily="34" charset="0"/>
                <a:ea typeface="Calibri" panose="020F0502020204030204" pitchFamily="34" charset="0"/>
                <a:cs typeface="Times New Roman" panose="02020603050405020304" pitchFamily="18" charset="0"/>
              </a:rPr>
              <a:t>Momento 5: </a:t>
            </a:r>
            <a:r>
              <a:rPr lang="es-CO" sz="1600" kern="100" dirty="0">
                <a:effectLst/>
                <a:latin typeface="Calibri" panose="020F0502020204030204" pitchFamily="34" charset="0"/>
                <a:ea typeface="Calibri" panose="020F0502020204030204" pitchFamily="34" charset="0"/>
                <a:cs typeface="Times New Roman" panose="02020603050405020304" pitchFamily="18" charset="0"/>
              </a:rPr>
              <a:t>Probar el funcionamiento y corregir errores de construcción y programación en lenguaje de bloques. </a:t>
            </a:r>
          </a:p>
          <a:p>
            <a:pPr marL="228600" algn="just">
              <a:lnSpc>
                <a:spcPct val="107000"/>
              </a:lnSpc>
              <a:spcAft>
                <a:spcPts val="800"/>
              </a:spcAft>
            </a:pP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658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0;p35">
            <a:extLst>
              <a:ext uri="{FF2B5EF4-FFF2-40B4-BE49-F238E27FC236}">
                <a16:creationId xmlns:a16="http://schemas.microsoft.com/office/drawing/2014/main" id="{34414BB5-3228-05E3-651C-73185CFAD372}"/>
              </a:ext>
            </a:extLst>
          </p:cNvPr>
          <p:cNvSpPr txBox="1">
            <a:spLocks noGrp="1"/>
          </p:cNvSpPr>
          <p:nvPr>
            <p:ph type="title"/>
          </p:nvPr>
        </p:nvSpPr>
        <p:spPr>
          <a:xfrm>
            <a:off x="1160400" y="609436"/>
            <a:ext cx="6816950" cy="612244"/>
          </a:xfrm>
          <a:prstGeom prst="rect">
            <a:avLst/>
          </a:prstGeom>
          <a:noFill/>
          <a:ln>
            <a:noFill/>
          </a:ln>
        </p:spPr>
        <p:txBody>
          <a:bodyPr spcFirstLastPara="1" wrap="square" lIns="91425" tIns="91425" rIns="91425" bIns="91425" anchor="t" anchorCtr="0">
            <a:noAutofit/>
          </a:bodyPr>
          <a:lstStyle/>
          <a:p>
            <a:pPr algn="ctr"/>
            <a:r>
              <a:rPr lang="es-CO" sz="2800" b="1" dirty="0">
                <a:solidFill>
                  <a:schemeClr val="tx1"/>
                </a:solidFill>
                <a:latin typeface="Montserrat" pitchFamily="2" charset="0"/>
                <a:cs typeface="Calibri" panose="020F0502020204030204" pitchFamily="34" charset="0"/>
              </a:rPr>
              <a:t>Reflexión, evaluación y conclusión</a:t>
            </a:r>
            <a:endParaRPr sz="2800" b="1" dirty="0">
              <a:solidFill>
                <a:schemeClr val="tx1"/>
              </a:solidFill>
              <a:latin typeface="Montserrat" pitchFamily="2" charset="0"/>
              <a:cs typeface="Calibri" panose="020F0502020204030204" pitchFamily="34" charset="0"/>
            </a:endParaRPr>
          </a:p>
        </p:txBody>
      </p:sp>
      <p:sp>
        <p:nvSpPr>
          <p:cNvPr id="4" name="CuadroTexto 2">
            <a:extLst>
              <a:ext uri="{FF2B5EF4-FFF2-40B4-BE49-F238E27FC236}">
                <a16:creationId xmlns:a16="http://schemas.microsoft.com/office/drawing/2014/main" id="{5D4828D5-BDCE-8802-1C24-DF9F80A057AF}"/>
              </a:ext>
            </a:extLst>
          </p:cNvPr>
          <p:cNvSpPr txBox="1"/>
          <p:nvPr/>
        </p:nvSpPr>
        <p:spPr>
          <a:xfrm>
            <a:off x="185564" y="1325365"/>
            <a:ext cx="2704853" cy="3046988"/>
          </a:xfrm>
          <a:prstGeom prst="rect">
            <a:avLst/>
          </a:prstGeom>
          <a:noFill/>
        </p:spPr>
        <p:txBody>
          <a:bodyPr wrap="square" rtlCol="0">
            <a:spAutoFit/>
          </a:bodyPr>
          <a:lstStyle/>
          <a:p>
            <a:pPr algn="just"/>
            <a:r>
              <a:rPr lang="es-MX" sz="1600" b="1"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Conclusiones:</a:t>
            </a:r>
          </a:p>
          <a:p>
            <a:endParaRPr lang="es-ES" sz="16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es-ES" sz="16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*Seguir trabajando las actividades de makerlab y transformarnos en una institución STEM</a:t>
            </a:r>
          </a:p>
          <a:p>
            <a:endParaRPr lang="es-ES" sz="16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s-ES" sz="16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*Desarrollar habilidades de programación e investigación en el estudiante, para prepáranos  para los retos del futuro.</a:t>
            </a:r>
            <a:endParaRPr lang="es-MX" sz="16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Imagen 4">
            <a:extLst>
              <a:ext uri="{FF2B5EF4-FFF2-40B4-BE49-F238E27FC236}">
                <a16:creationId xmlns:a16="http://schemas.microsoft.com/office/drawing/2014/main" id="{784D2EA2-AB01-FF06-7504-5445AFC83731}"/>
              </a:ext>
            </a:extLst>
          </p:cNvPr>
          <p:cNvPicPr>
            <a:picLocks noChangeAspect="1"/>
          </p:cNvPicPr>
          <p:nvPr/>
        </p:nvPicPr>
        <p:blipFill>
          <a:blip r:embed="rId2"/>
          <a:stretch>
            <a:fillRect/>
          </a:stretch>
        </p:blipFill>
        <p:spPr>
          <a:xfrm>
            <a:off x="7383156" y="4372353"/>
            <a:ext cx="1629294" cy="507739"/>
          </a:xfrm>
          <a:prstGeom prst="rect">
            <a:avLst/>
          </a:prstGeom>
        </p:spPr>
      </p:pic>
      <p:pic>
        <p:nvPicPr>
          <p:cNvPr id="6" name="Imagen 5">
            <a:extLst>
              <a:ext uri="{FF2B5EF4-FFF2-40B4-BE49-F238E27FC236}">
                <a16:creationId xmlns:a16="http://schemas.microsoft.com/office/drawing/2014/main" id="{FBFBF802-98F0-DBCA-53EC-CF9497767BD0}"/>
              </a:ext>
            </a:extLst>
          </p:cNvPr>
          <p:cNvPicPr>
            <a:picLocks noChangeAspect="1"/>
          </p:cNvPicPr>
          <p:nvPr/>
        </p:nvPicPr>
        <p:blipFill>
          <a:blip r:embed="rId3"/>
          <a:stretch>
            <a:fillRect/>
          </a:stretch>
        </p:blipFill>
        <p:spPr>
          <a:xfrm>
            <a:off x="269575" y="274321"/>
            <a:ext cx="1261871" cy="466473"/>
          </a:xfrm>
          <a:prstGeom prst="rect">
            <a:avLst/>
          </a:prstGeom>
        </p:spPr>
      </p:pic>
      <p:pic>
        <p:nvPicPr>
          <p:cNvPr id="7" name="Imagen 6">
            <a:extLst>
              <a:ext uri="{FF2B5EF4-FFF2-40B4-BE49-F238E27FC236}">
                <a16:creationId xmlns:a16="http://schemas.microsoft.com/office/drawing/2014/main" id="{9E544659-8F54-781B-8FC6-83FEBA42CFD7}"/>
              </a:ext>
            </a:extLst>
          </p:cNvPr>
          <p:cNvPicPr>
            <a:picLocks noChangeAspect="1"/>
          </p:cNvPicPr>
          <p:nvPr/>
        </p:nvPicPr>
        <p:blipFill>
          <a:blip r:embed="rId4"/>
          <a:stretch>
            <a:fillRect/>
          </a:stretch>
        </p:blipFill>
        <p:spPr>
          <a:xfrm>
            <a:off x="7607809" y="286455"/>
            <a:ext cx="1261870" cy="330856"/>
          </a:xfrm>
          <a:prstGeom prst="rect">
            <a:avLst/>
          </a:prstGeom>
        </p:spPr>
      </p:pic>
      <p:sp>
        <p:nvSpPr>
          <p:cNvPr id="10" name="CuadroTexto 2">
            <a:extLst>
              <a:ext uri="{FF2B5EF4-FFF2-40B4-BE49-F238E27FC236}">
                <a16:creationId xmlns:a16="http://schemas.microsoft.com/office/drawing/2014/main" id="{AF8BD7CF-7FA0-D638-ACE5-D48B09DCC940}"/>
              </a:ext>
            </a:extLst>
          </p:cNvPr>
          <p:cNvSpPr txBox="1"/>
          <p:nvPr/>
        </p:nvSpPr>
        <p:spPr>
          <a:xfrm>
            <a:off x="3008335" y="1241284"/>
            <a:ext cx="2396358" cy="3754874"/>
          </a:xfrm>
          <a:prstGeom prst="rect">
            <a:avLst/>
          </a:prstGeom>
          <a:noFill/>
        </p:spPr>
        <p:txBody>
          <a:bodyPr wrap="square" rtlCol="0">
            <a:spAutoFit/>
          </a:bodyPr>
          <a:lstStyle/>
          <a:p>
            <a:pPr algn="just"/>
            <a:r>
              <a:rPr lang="es-MX" sz="1600" b="1"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Dificultades :</a:t>
            </a:r>
          </a:p>
          <a:p>
            <a:pPr algn="just"/>
            <a:r>
              <a:rPr lang="es-CO" sz="1600" kern="100" dirty="0">
                <a:effectLst/>
                <a:latin typeface="Calibri" panose="020F0502020204030204" pitchFamily="34" charset="0"/>
                <a:ea typeface="Calibri" panose="020F0502020204030204" pitchFamily="34" charset="0"/>
                <a:cs typeface="Times New Roman" panose="02020603050405020304" pitchFamily="18" charset="0"/>
              </a:rPr>
              <a:t>Es muy poca la información que se tiene sobre la programación en el lenguaje de bloques (makecode) , no hay colegas que manejen el tema, la compra de cualquier elemento de electrónica en n</a:t>
            </a:r>
            <a:r>
              <a:rPr lang="es-CO" sz="1600" kern="100" dirty="0">
                <a:latin typeface="Calibri" panose="020F0502020204030204" pitchFamily="34" charset="0"/>
                <a:ea typeface="Calibri" panose="020F0502020204030204" pitchFamily="34" charset="0"/>
                <a:cs typeface="Times New Roman" panose="02020603050405020304" pitchFamily="18" charset="0"/>
              </a:rPr>
              <a:t>ues</a:t>
            </a:r>
            <a:r>
              <a:rPr lang="es-CO" sz="1600" kern="100" dirty="0">
                <a:effectLst/>
                <a:latin typeface="Calibri" panose="020F0502020204030204" pitchFamily="34" charset="0"/>
                <a:ea typeface="Calibri" panose="020F0502020204030204" pitchFamily="34" charset="0"/>
                <a:cs typeface="Times New Roman" panose="02020603050405020304" pitchFamily="18" charset="0"/>
              </a:rPr>
              <a:t>tra región e</a:t>
            </a:r>
            <a:r>
              <a:rPr lang="es-CO" sz="1600" kern="100" dirty="0">
                <a:latin typeface="Calibri" panose="020F0502020204030204" pitchFamily="34" charset="0"/>
                <a:ea typeface="Calibri" panose="020F0502020204030204" pitchFamily="34" charset="0"/>
                <a:cs typeface="Times New Roman" panose="02020603050405020304" pitchFamily="18" charset="0"/>
              </a:rPr>
              <a:t>s</a:t>
            </a:r>
            <a:r>
              <a:rPr lang="es-CO" sz="1600" kern="100" dirty="0">
                <a:effectLst/>
                <a:latin typeface="Calibri" panose="020F0502020204030204" pitchFamily="34" charset="0"/>
                <a:ea typeface="Calibri" panose="020F0502020204030204" pitchFamily="34" charset="0"/>
                <a:cs typeface="Times New Roman" panose="02020603050405020304" pitchFamily="18" charset="0"/>
              </a:rPr>
              <a:t> muy costosa, le incrementan el valor dos o tres veces el original, más la demora para que llegue el producto a la región.</a:t>
            </a:r>
          </a:p>
        </p:txBody>
      </p:sp>
      <p:sp>
        <p:nvSpPr>
          <p:cNvPr id="11" name="CuadroTexto 2">
            <a:extLst>
              <a:ext uri="{FF2B5EF4-FFF2-40B4-BE49-F238E27FC236}">
                <a16:creationId xmlns:a16="http://schemas.microsoft.com/office/drawing/2014/main" id="{CBC1623A-1371-A9DB-76F0-7A679859169B}"/>
              </a:ext>
            </a:extLst>
          </p:cNvPr>
          <p:cNvSpPr txBox="1"/>
          <p:nvPr/>
        </p:nvSpPr>
        <p:spPr>
          <a:xfrm>
            <a:off x="5822586" y="1226958"/>
            <a:ext cx="3047093" cy="2533771"/>
          </a:xfrm>
          <a:prstGeom prst="rect">
            <a:avLst/>
          </a:prstGeom>
          <a:noFill/>
        </p:spPr>
        <p:txBody>
          <a:bodyPr wrap="square" rtlCol="0">
            <a:spAutoFit/>
          </a:bodyPr>
          <a:lstStyle/>
          <a:p>
            <a:pPr algn="just"/>
            <a:r>
              <a:rPr lang="es-MX" sz="1600" b="1" dirty="0">
                <a:solidFill>
                  <a:schemeClr val="tx1"/>
                </a:solidFill>
                <a:latin typeface="Calibri" panose="020F0502020204030204" pitchFamily="34" charset="0"/>
                <a:ea typeface="Calibri" panose="020F0502020204030204" pitchFamily="34" charset="0"/>
                <a:cs typeface="Calibri" panose="020F0502020204030204" pitchFamily="34" charset="0"/>
              </a:rPr>
              <a:t>Aportes:</a:t>
            </a:r>
            <a:endParaRPr lang="es-CO" sz="1600" b="1"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s-CO" sz="1600" kern="100" dirty="0">
                <a:latin typeface="Calibri" panose="020F0502020204030204" pitchFamily="34" charset="0"/>
                <a:ea typeface="Calibri" panose="020F0502020204030204" pitchFamily="34" charset="0"/>
                <a:cs typeface="Times New Roman" panose="02020603050405020304" pitchFamily="18" charset="0"/>
              </a:rPr>
              <a:t>El mejor aporte que se deja a la institución es que se logra contagiar a los docentes y estudiantes con la metodología STEM, se inscriben a docentes y estudiantes  al Procesos Formativos y Diplomado STEM</a:t>
            </a:r>
            <a:r>
              <a:rPr lang="es-CO"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es-MX" b="1" dirty="0">
              <a:solidFill>
                <a:schemeClr val="tx1"/>
              </a:solidFill>
              <a:latin typeface="Montserrat Light" panose="00000400000000000000" pitchFamily="2" charset="0"/>
            </a:endParaRPr>
          </a:p>
        </p:txBody>
      </p:sp>
    </p:spTree>
    <p:extLst>
      <p:ext uri="{BB962C8B-B14F-4D97-AF65-F5344CB8AC3E}">
        <p14:creationId xmlns:p14="http://schemas.microsoft.com/office/powerpoint/2010/main" val="300337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6" name="Imagen 5">
            <a:extLst>
              <a:ext uri="{FF2B5EF4-FFF2-40B4-BE49-F238E27FC236}">
                <a16:creationId xmlns:a16="http://schemas.microsoft.com/office/drawing/2014/main" id="{7A6656E0-A2E0-958B-506B-0FD41363D119}"/>
              </a:ext>
            </a:extLst>
          </p:cNvPr>
          <p:cNvPicPr>
            <a:picLocks noChangeAspect="1"/>
          </p:cNvPicPr>
          <p:nvPr/>
        </p:nvPicPr>
        <p:blipFill>
          <a:blip r:embed="rId3"/>
          <a:stretch>
            <a:fillRect/>
          </a:stretch>
        </p:blipFill>
        <p:spPr>
          <a:xfrm>
            <a:off x="-2150" y="0"/>
            <a:ext cx="9148300" cy="6096323"/>
          </a:xfrm>
          <a:prstGeom prst="rect">
            <a:avLst/>
          </a:prstGeom>
        </p:spPr>
      </p:pic>
      <p:sp>
        <p:nvSpPr>
          <p:cNvPr id="281" name="Google Shape;281;p36"/>
          <p:cNvSpPr/>
          <p:nvPr/>
        </p:nvSpPr>
        <p:spPr>
          <a:xfrm>
            <a:off x="-181850" y="2926900"/>
            <a:ext cx="2991900" cy="2991900"/>
          </a:xfrm>
          <a:prstGeom prst="ellipse">
            <a:avLst/>
          </a:prstGeom>
          <a:solidFill>
            <a:srgbClr val="C81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ítulo 9">
            <a:extLst>
              <a:ext uri="{FF2B5EF4-FFF2-40B4-BE49-F238E27FC236}">
                <a16:creationId xmlns:a16="http://schemas.microsoft.com/office/drawing/2014/main" id="{0A0D9F1F-417D-DD24-9082-18FE340B160D}"/>
              </a:ext>
            </a:extLst>
          </p:cNvPr>
          <p:cNvSpPr>
            <a:spLocks noGrp="1"/>
          </p:cNvSpPr>
          <p:nvPr>
            <p:ph type="title"/>
          </p:nvPr>
        </p:nvSpPr>
        <p:spPr>
          <a:xfrm>
            <a:off x="391257" y="4027321"/>
            <a:ext cx="2931885" cy="482400"/>
          </a:xfrm>
        </p:spPr>
        <p:txBody>
          <a:bodyPr/>
          <a:lstStyle/>
          <a:p>
            <a:r>
              <a:rPr lang="es-ES" sz="2800" dirty="0"/>
              <a:t>Gracias……</a:t>
            </a:r>
            <a:endParaRPr lang="es-CO" sz="2800" dirty="0"/>
          </a:p>
        </p:txBody>
      </p:sp>
      <p:pic>
        <p:nvPicPr>
          <p:cNvPr id="12" name="Imagen 11">
            <a:extLst>
              <a:ext uri="{FF2B5EF4-FFF2-40B4-BE49-F238E27FC236}">
                <a16:creationId xmlns:a16="http://schemas.microsoft.com/office/drawing/2014/main" id="{FF0EA27D-1EBA-02FC-A0B0-465DCF3E861E}"/>
              </a:ext>
            </a:extLst>
          </p:cNvPr>
          <p:cNvPicPr>
            <a:picLocks noChangeAspect="1"/>
          </p:cNvPicPr>
          <p:nvPr/>
        </p:nvPicPr>
        <p:blipFill>
          <a:blip r:embed="rId4">
            <a:biLevel thresh="25000"/>
          </a:blip>
          <a:stretch>
            <a:fillRect/>
          </a:stretch>
        </p:blipFill>
        <p:spPr>
          <a:xfrm>
            <a:off x="269575" y="274321"/>
            <a:ext cx="1261871" cy="466473"/>
          </a:xfrm>
          <a:prstGeom prst="rect">
            <a:avLst/>
          </a:prstGeom>
        </p:spPr>
      </p:pic>
      <p:pic>
        <p:nvPicPr>
          <p:cNvPr id="13" name="Imagen 12">
            <a:extLst>
              <a:ext uri="{FF2B5EF4-FFF2-40B4-BE49-F238E27FC236}">
                <a16:creationId xmlns:a16="http://schemas.microsoft.com/office/drawing/2014/main" id="{AF7CBAC0-C246-B2F0-5F2D-578DC74C66BE}"/>
              </a:ext>
            </a:extLst>
          </p:cNvPr>
          <p:cNvPicPr>
            <a:picLocks noChangeAspect="1"/>
          </p:cNvPicPr>
          <p:nvPr/>
        </p:nvPicPr>
        <p:blipFill>
          <a:blip r:embed="rId5">
            <a:biLevel thresh="25000"/>
          </a:blip>
          <a:stretch>
            <a:fillRect/>
          </a:stretch>
        </p:blipFill>
        <p:spPr>
          <a:xfrm>
            <a:off x="7607809" y="286455"/>
            <a:ext cx="1261870" cy="330856"/>
          </a:xfrm>
          <a:prstGeom prst="rect">
            <a:avLst/>
          </a:prstGeom>
        </p:spPr>
      </p:pic>
      <p:pic>
        <p:nvPicPr>
          <p:cNvPr id="14" name="Imagen 13">
            <a:extLst>
              <a:ext uri="{FF2B5EF4-FFF2-40B4-BE49-F238E27FC236}">
                <a16:creationId xmlns:a16="http://schemas.microsoft.com/office/drawing/2014/main" id="{4CE4361C-CD47-5D14-EA47-D300B7D4D61F}"/>
              </a:ext>
            </a:extLst>
          </p:cNvPr>
          <p:cNvPicPr>
            <a:picLocks noChangeAspect="1"/>
          </p:cNvPicPr>
          <p:nvPr/>
        </p:nvPicPr>
        <p:blipFill>
          <a:blip r:embed="rId6">
            <a:biLevel thresh="25000"/>
          </a:blip>
          <a:stretch>
            <a:fillRect/>
          </a:stretch>
        </p:blipFill>
        <p:spPr>
          <a:xfrm>
            <a:off x="7383156" y="4372353"/>
            <a:ext cx="1629294" cy="507739"/>
          </a:xfrm>
          <a:prstGeom prst="rect">
            <a:avLst/>
          </a:prstGeom>
        </p:spPr>
      </p:pic>
    </p:spTree>
  </p:cSld>
  <p:clrMapOvr>
    <a:masterClrMapping/>
  </p:clrMapOvr>
</p:sld>
</file>

<file path=ppt/theme/theme1.xml><?xml version="1.0" encoding="utf-8"?>
<a:theme xmlns:a="http://schemas.openxmlformats.org/drawingml/2006/main" name="Cool Style by Slidesgo">
  <a:themeElements>
    <a:clrScheme name="Simple Light">
      <a:dk1>
        <a:srgbClr val="434343"/>
      </a:dk1>
      <a:lt1>
        <a:srgbClr val="FFFFFF"/>
      </a:lt1>
      <a:dk2>
        <a:srgbClr val="981FAC"/>
      </a:dk2>
      <a:lt2>
        <a:srgbClr val="981FAC"/>
      </a:lt2>
      <a:accent1>
        <a:srgbClr val="981FAC"/>
      </a:accent1>
      <a:accent2>
        <a:srgbClr val="FE9900"/>
      </a:accent2>
      <a:accent3>
        <a:srgbClr val="FF5722"/>
      </a:accent3>
      <a:accent4>
        <a:srgbClr val="FF006A"/>
      </a:accent4>
      <a:accent5>
        <a:srgbClr val="448AFF"/>
      </a:accent5>
      <a:accent6>
        <a:srgbClr val="512DA8"/>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6456</TotalTime>
  <Words>672</Words>
  <Application>Microsoft Office PowerPoint</Application>
  <PresentationFormat>Presentación en pantalla (16:9)</PresentationFormat>
  <Paragraphs>69</Paragraphs>
  <Slides>8</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Montserrat</vt:lpstr>
      <vt:lpstr>Arvo</vt:lpstr>
      <vt:lpstr>Montserrat Light</vt:lpstr>
      <vt:lpstr>Wingdings</vt:lpstr>
      <vt:lpstr>Cool Style by Slidesgo</vt:lpstr>
      <vt:lpstr>Presentación de PowerPoint</vt:lpstr>
      <vt:lpstr> </vt:lpstr>
      <vt:lpstr> </vt:lpstr>
      <vt:lpstr>Recursos tecnológicos</vt:lpstr>
      <vt:lpstr>Metodología </vt:lpstr>
      <vt:lpstr>Solución del problema </vt:lpstr>
      <vt:lpstr>Reflexión, evaluación y conclusión</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Yisel  Alejandra Recalde Eraso</dc:creator>
  <cp:lastModifiedBy>NELSON  SANCHEZ</cp:lastModifiedBy>
  <cp:revision>142</cp:revision>
  <dcterms:modified xsi:type="dcterms:W3CDTF">2023-11-05T21:36:46Z</dcterms:modified>
</cp:coreProperties>
</file>